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gamma.app" TargetMode="Externa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934647"/>
            <a:ext cx="7477601" cy="1388745"/>
          </a:xfrm>
          <a:prstGeom prst="rect">
            <a:avLst/>
          </a:prstGeom>
          <a:noFill/>
        </p:spPr>
        <p:txBody>
          <a:bodyPr wrap="square" rtlCol="0" anchor="t"/>
          <a:lstStyle/>
          <a:p>
            <a:pPr marL="0" indent="0">
              <a:lnSpc>
                <a:spcPts val="5470"/>
              </a:lnSpc>
              <a:buNone/>
            </a:pPr>
            <a:r>
              <a:rPr lang="en-US" sz="4375" kern="0" spc="-131" dirty="0">
                <a:solidFill>
                  <a:srgbClr val="FFFFFF"/>
                </a:solidFill>
                <a:latin typeface="Roboto Mono" pitchFamily="34" charset="0"/>
                <a:ea typeface="Roboto Mono" pitchFamily="34" charset="-122"/>
                <a:cs typeface="Roboto Mono" pitchFamily="34" charset="-120"/>
              </a:rPr>
              <a:t>The Richness of African Music and Dance</a:t>
            </a:r>
            <a:endParaRPr lang="en-US" sz="4375" dirty="0"/>
          </a:p>
        </p:txBody>
      </p:sp>
      <p:sp>
        <p:nvSpPr>
          <p:cNvPr id="6" name="Text 3"/>
          <p:cNvSpPr/>
          <p:nvPr/>
        </p:nvSpPr>
        <p:spPr>
          <a:xfrm>
            <a:off x="6319599" y="3656648"/>
            <a:ext cx="7477601" cy="1999536"/>
          </a:xfrm>
          <a:prstGeom prst="rect">
            <a:avLst/>
          </a:prstGeom>
          <a:noFill/>
        </p:spPr>
        <p:txBody>
          <a:bodyPr wrap="square" rtlCol="0" anchor="t"/>
          <a:lstStyle/>
          <a:p>
            <a:pPr marL="0" indent="0">
              <a:lnSpc>
                <a:spcPts val="2625"/>
              </a:lnSpc>
              <a:buNone/>
            </a:pPr>
            <a:r>
              <a:rPr lang="en-US" sz="1750" kern="0" spc="-17" dirty="0">
                <a:solidFill>
                  <a:srgbClr val="E5E0DF"/>
                </a:solidFill>
                <a:latin typeface="Times New Roman" panose="02020603050405020304" charset="0"/>
                <a:ea typeface="Roboto" pitchFamily="34" charset="-122"/>
                <a:cs typeface="Times New Roman" panose="02020603050405020304" charset="0"/>
              </a:rPr>
              <a:t>African culture is a tapestry of diverse traditions, languages, and artistic expressions. At the heart of this tapestry are the powerful and captivating realms of music and dance, which play a vital role in community cohesion, cultural preservation, and social expression. This presentation will delve into the significance of these art forms and explore the evolving landscape of gender roles in African society.</a:t>
            </a:r>
            <a:endParaRPr lang="en-US" sz="1750" dirty="0">
              <a:latin typeface="Times New Roman" panose="02020603050405020304" charset="0"/>
              <a:cs typeface="Times New Roman" panose="02020603050405020304" charset="0"/>
            </a:endParaRPr>
          </a:p>
        </p:txBody>
      </p:sp>
      <p:sp>
        <p:nvSpPr>
          <p:cNvPr id="9" name="Text 6"/>
          <p:cNvSpPr/>
          <p:nvPr/>
        </p:nvSpPr>
        <p:spPr>
          <a:xfrm>
            <a:off x="6786086" y="5906095"/>
            <a:ext cx="1618655" cy="388858"/>
          </a:xfrm>
          <a:prstGeom prst="rect">
            <a:avLst/>
          </a:prstGeom>
          <a:noFill/>
        </p:spPr>
        <p:txBody>
          <a:bodyPr wrap="none" rtlCol="0" anchor="t"/>
          <a:lstStyle/>
          <a:p>
            <a:pPr marL="0" indent="0" algn="l">
              <a:lnSpc>
                <a:spcPts val="3060"/>
              </a:lnSpc>
              <a:buNone/>
            </a:pPr>
            <a:endParaRPr lang="en-US" sz="218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30910"/>
          </a:xfrm>
          <a:prstGeom prst="rect">
            <a:avLst/>
          </a:prstGeom>
          <a:solidFill>
            <a:srgbClr val="212121"/>
          </a:solidFill>
        </p:spPr>
      </p:sp>
      <p:pic>
        <p:nvPicPr>
          <p:cNvPr id="4" name="Image 0" descr="preencoded.png"/>
          <p:cNvPicPr>
            <a:picLocks noChangeAspect="1"/>
          </p:cNvPicPr>
          <p:nvPr/>
        </p:nvPicPr>
        <p:blipFill>
          <a:blip r:embed="rId1"/>
          <a:stretch>
            <a:fillRect/>
          </a:stretch>
        </p:blipFill>
        <p:spPr>
          <a:xfrm>
            <a:off x="0" y="0"/>
            <a:ext cx="14630400" cy="8230910"/>
          </a:xfrm>
          <a:prstGeom prst="rect">
            <a:avLst/>
          </a:prstGeom>
        </p:spPr>
      </p:pic>
      <p:sp>
        <p:nvSpPr>
          <p:cNvPr id="5" name="Shape 2"/>
          <p:cNvSpPr/>
          <p:nvPr/>
        </p:nvSpPr>
        <p:spPr>
          <a:xfrm>
            <a:off x="0" y="0"/>
            <a:ext cx="14630400" cy="8230910"/>
          </a:xfrm>
          <a:prstGeom prst="rect">
            <a:avLst/>
          </a:prstGeom>
          <a:solidFill>
            <a:srgbClr val="212121">
              <a:alpha val="80000"/>
            </a:srgbClr>
          </a:solidFill>
        </p:spPr>
      </p:sp>
      <p:sp>
        <p:nvSpPr>
          <p:cNvPr id="6" name="Text 3"/>
          <p:cNvSpPr/>
          <p:nvPr/>
        </p:nvSpPr>
        <p:spPr>
          <a:xfrm>
            <a:off x="2845118" y="517565"/>
            <a:ext cx="8940165" cy="1176337"/>
          </a:xfrm>
          <a:prstGeom prst="rect">
            <a:avLst/>
          </a:prstGeom>
          <a:noFill/>
        </p:spPr>
        <p:txBody>
          <a:bodyPr wrap="square" rtlCol="0" anchor="t"/>
          <a:lstStyle/>
          <a:p>
            <a:pPr marL="0" indent="0">
              <a:lnSpc>
                <a:spcPts val="4630"/>
              </a:lnSpc>
              <a:buNone/>
            </a:pPr>
            <a:r>
              <a:rPr lang="en-US" sz="3705" kern="0" spc="-111" dirty="0">
                <a:solidFill>
                  <a:srgbClr val="FFFFFF"/>
                </a:solidFill>
                <a:latin typeface="Roboto Mono" pitchFamily="34" charset="0"/>
                <a:ea typeface="Roboto Mono" pitchFamily="34" charset="-122"/>
                <a:cs typeface="Roboto Mono" pitchFamily="34" charset="-120"/>
              </a:rPr>
              <a:t>Conclusion: Honoring the Past, Embracing the Future</a:t>
            </a:r>
            <a:endParaRPr lang="en-US" sz="3705" dirty="0"/>
          </a:p>
        </p:txBody>
      </p:sp>
      <p:pic>
        <p:nvPicPr>
          <p:cNvPr id="7" name="Image 1" descr="preencoded.png"/>
          <p:cNvPicPr>
            <a:picLocks noChangeAspect="1"/>
          </p:cNvPicPr>
          <p:nvPr/>
        </p:nvPicPr>
        <p:blipFill>
          <a:blip r:embed="rId2"/>
          <a:stretch>
            <a:fillRect/>
          </a:stretch>
        </p:blipFill>
        <p:spPr>
          <a:xfrm>
            <a:off x="2845118" y="1976199"/>
            <a:ext cx="941070" cy="1912382"/>
          </a:xfrm>
          <a:prstGeom prst="rect">
            <a:avLst/>
          </a:prstGeom>
        </p:spPr>
      </p:pic>
      <p:sp>
        <p:nvSpPr>
          <p:cNvPr id="8" name="Text 4"/>
          <p:cNvSpPr/>
          <p:nvPr/>
        </p:nvSpPr>
        <p:spPr>
          <a:xfrm>
            <a:off x="4068485" y="2164318"/>
            <a:ext cx="3887629" cy="294084"/>
          </a:xfrm>
          <a:prstGeom prst="rect">
            <a:avLst/>
          </a:prstGeom>
          <a:noFill/>
        </p:spPr>
        <p:txBody>
          <a:bodyPr wrap="none" rtlCol="0" anchor="t"/>
          <a:lstStyle/>
          <a:p>
            <a:pPr marL="0" indent="0" algn="l">
              <a:lnSpc>
                <a:spcPts val="2315"/>
              </a:lnSpc>
              <a:buNone/>
            </a:pPr>
            <a:r>
              <a:rPr lang="en-US" sz="1855" kern="0" spc="-56" dirty="0">
                <a:solidFill>
                  <a:srgbClr val="FFFFFF"/>
                </a:solidFill>
                <a:latin typeface="Roboto Mono" pitchFamily="34" charset="0"/>
                <a:ea typeface="Roboto Mono" pitchFamily="34" charset="-122"/>
                <a:cs typeface="Roboto Mono" pitchFamily="34" charset="-120"/>
              </a:rPr>
              <a:t>Preserving Cultural Treasures</a:t>
            </a:r>
            <a:endParaRPr lang="en-US" sz="1855" dirty="0"/>
          </a:p>
        </p:txBody>
      </p:sp>
      <p:sp>
        <p:nvSpPr>
          <p:cNvPr id="9" name="Text 5"/>
          <p:cNvSpPr/>
          <p:nvPr/>
        </p:nvSpPr>
        <p:spPr>
          <a:xfrm>
            <a:off x="4068485" y="2571274"/>
            <a:ext cx="7716798" cy="1129189"/>
          </a:xfrm>
          <a:prstGeom prst="rect">
            <a:avLst/>
          </a:prstGeom>
          <a:noFill/>
        </p:spPr>
        <p:txBody>
          <a:bodyPr wrap="square" rtlCol="0" anchor="t"/>
          <a:lstStyle/>
          <a:p>
            <a:pPr marL="0" indent="0" algn="l">
              <a:lnSpc>
                <a:spcPts val="2225"/>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African music and dance are not merely forms of entertainment, but rather vital cultural treasures that preserve the region's rich heritage, values, and collective memories. Their continued practice and evolution are essential for the survival and flourishing of African identity.</a:t>
            </a:r>
            <a:endParaRPr lang="en-US" sz="1600" dirty="0">
              <a:latin typeface="Times New Roman" panose="02020603050405020304" charset="0"/>
              <a:cs typeface="Times New Roman" panose="02020603050405020304" charset="0"/>
            </a:endParaRPr>
          </a:p>
        </p:txBody>
      </p:sp>
      <p:pic>
        <p:nvPicPr>
          <p:cNvPr id="10" name="Image 2" descr="preencoded.png"/>
          <p:cNvPicPr>
            <a:picLocks noChangeAspect="1"/>
          </p:cNvPicPr>
          <p:nvPr/>
        </p:nvPicPr>
        <p:blipFill>
          <a:blip r:embed="rId3"/>
          <a:stretch>
            <a:fillRect/>
          </a:stretch>
        </p:blipFill>
        <p:spPr>
          <a:xfrm>
            <a:off x="2845118" y="3888581"/>
            <a:ext cx="941070" cy="1912382"/>
          </a:xfrm>
          <a:prstGeom prst="rect">
            <a:avLst/>
          </a:prstGeom>
        </p:spPr>
      </p:pic>
      <p:sp>
        <p:nvSpPr>
          <p:cNvPr id="11" name="Text 6"/>
          <p:cNvSpPr/>
          <p:nvPr/>
        </p:nvSpPr>
        <p:spPr>
          <a:xfrm>
            <a:off x="4068485" y="4076700"/>
            <a:ext cx="4289822" cy="294084"/>
          </a:xfrm>
          <a:prstGeom prst="rect">
            <a:avLst/>
          </a:prstGeom>
          <a:noFill/>
        </p:spPr>
        <p:txBody>
          <a:bodyPr wrap="none" rtlCol="0" anchor="t"/>
          <a:lstStyle/>
          <a:p>
            <a:pPr marL="0" indent="0" algn="l">
              <a:lnSpc>
                <a:spcPts val="2315"/>
              </a:lnSpc>
              <a:buNone/>
            </a:pPr>
            <a:r>
              <a:rPr lang="en-US" sz="1855" kern="0" spc="-56" dirty="0">
                <a:solidFill>
                  <a:srgbClr val="FFFFFF"/>
                </a:solidFill>
                <a:latin typeface="Roboto Mono" pitchFamily="34" charset="0"/>
                <a:ea typeface="Roboto Mono" pitchFamily="34" charset="-122"/>
                <a:cs typeface="Roboto Mono" pitchFamily="34" charset="-120"/>
              </a:rPr>
              <a:t>Empowering Women and Communities</a:t>
            </a:r>
            <a:endParaRPr lang="en-US" sz="1855" dirty="0"/>
          </a:p>
        </p:txBody>
      </p:sp>
      <p:sp>
        <p:nvSpPr>
          <p:cNvPr id="12" name="Text 7"/>
          <p:cNvSpPr/>
          <p:nvPr/>
        </p:nvSpPr>
        <p:spPr>
          <a:xfrm>
            <a:off x="4068485" y="4483656"/>
            <a:ext cx="7716798" cy="1129189"/>
          </a:xfrm>
          <a:prstGeom prst="rect">
            <a:avLst/>
          </a:prstGeom>
          <a:noFill/>
        </p:spPr>
        <p:txBody>
          <a:bodyPr wrap="square" rtlCol="0" anchor="t"/>
          <a:lstStyle/>
          <a:p>
            <a:pPr marL="0" indent="0" algn="l">
              <a:lnSpc>
                <a:spcPts val="2225"/>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The evolving role of women in African music, dance, and social movements has been a catalyst for transformation, challenging traditional gender norms and empowering marginalized communities. This progress towards greater equality and inclusion holds immense promise for the future of African societies.</a:t>
            </a:r>
            <a:endParaRPr lang="en-US" sz="1600" dirty="0">
              <a:latin typeface="Times New Roman" panose="02020603050405020304" charset="0"/>
              <a:cs typeface="Times New Roman" panose="02020603050405020304" charset="0"/>
            </a:endParaRPr>
          </a:p>
        </p:txBody>
      </p:sp>
      <p:pic>
        <p:nvPicPr>
          <p:cNvPr id="13" name="Image 3" descr="preencoded.png"/>
          <p:cNvPicPr>
            <a:picLocks noChangeAspect="1"/>
          </p:cNvPicPr>
          <p:nvPr/>
        </p:nvPicPr>
        <p:blipFill>
          <a:blip r:embed="rId4"/>
          <a:stretch>
            <a:fillRect/>
          </a:stretch>
        </p:blipFill>
        <p:spPr>
          <a:xfrm>
            <a:off x="2845118" y="5800963"/>
            <a:ext cx="941070" cy="1912382"/>
          </a:xfrm>
          <a:prstGeom prst="rect">
            <a:avLst/>
          </a:prstGeom>
        </p:spPr>
      </p:pic>
      <p:sp>
        <p:nvSpPr>
          <p:cNvPr id="14" name="Text 8"/>
          <p:cNvSpPr/>
          <p:nvPr/>
        </p:nvSpPr>
        <p:spPr>
          <a:xfrm>
            <a:off x="4068485" y="5989082"/>
            <a:ext cx="4557951" cy="294084"/>
          </a:xfrm>
          <a:prstGeom prst="rect">
            <a:avLst/>
          </a:prstGeom>
          <a:noFill/>
        </p:spPr>
        <p:txBody>
          <a:bodyPr wrap="none" rtlCol="0" anchor="t"/>
          <a:lstStyle/>
          <a:p>
            <a:pPr marL="0" indent="0" algn="l">
              <a:lnSpc>
                <a:spcPts val="2315"/>
              </a:lnSpc>
              <a:buNone/>
            </a:pPr>
            <a:r>
              <a:rPr lang="en-US" sz="1855" kern="0" spc="-56" dirty="0">
                <a:solidFill>
                  <a:srgbClr val="FFFFFF"/>
                </a:solidFill>
                <a:latin typeface="Roboto Mono" pitchFamily="34" charset="0"/>
                <a:ea typeface="Roboto Mono" pitchFamily="34" charset="-122"/>
                <a:cs typeface="Roboto Mono" pitchFamily="34" charset="-120"/>
              </a:rPr>
              <a:t>Embracing the Transformative Power</a:t>
            </a:r>
            <a:endParaRPr lang="en-US" sz="1855" dirty="0"/>
          </a:p>
        </p:txBody>
      </p:sp>
      <p:sp>
        <p:nvSpPr>
          <p:cNvPr id="15" name="Text 9"/>
          <p:cNvSpPr/>
          <p:nvPr/>
        </p:nvSpPr>
        <p:spPr>
          <a:xfrm>
            <a:off x="4068485" y="6396038"/>
            <a:ext cx="7716798" cy="1129189"/>
          </a:xfrm>
          <a:prstGeom prst="rect">
            <a:avLst/>
          </a:prstGeom>
          <a:noFill/>
        </p:spPr>
        <p:txBody>
          <a:bodyPr wrap="square" rtlCol="0" anchor="t"/>
          <a:lstStyle/>
          <a:p>
            <a:pPr marL="0" indent="0" algn="l">
              <a:lnSpc>
                <a:spcPts val="2225"/>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As we celebrate the richness of African culture, we must also recognize the transformative power of its artistic expressions. Music, dance, and the ongoing dialogue around gender roles have the potential to foster social cohesion, promote cultural understanding, and inspire positive change across the continent and the world.</a:t>
            </a:r>
            <a:endParaRPr lang="en-US" sz="1600" dirty="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1486853" y="853797"/>
            <a:ext cx="7999095" cy="1052513"/>
          </a:xfrm>
          <a:prstGeom prst="rect">
            <a:avLst/>
          </a:prstGeom>
          <a:noFill/>
        </p:spPr>
        <p:txBody>
          <a:bodyPr wrap="square" rtlCol="0" anchor="t"/>
          <a:lstStyle/>
          <a:p>
            <a:pPr marL="0" indent="0">
              <a:lnSpc>
                <a:spcPts val="4145"/>
              </a:lnSpc>
              <a:buNone/>
            </a:pPr>
            <a:r>
              <a:rPr lang="en-US" sz="3315" kern="0" spc="-99" dirty="0">
                <a:solidFill>
                  <a:srgbClr val="FFFFFF"/>
                </a:solidFill>
                <a:latin typeface="Roboto Mono" pitchFamily="34" charset="0"/>
                <a:ea typeface="Roboto Mono" pitchFamily="34" charset="-122"/>
                <a:cs typeface="Roboto Mono" pitchFamily="34" charset="-120"/>
              </a:rPr>
              <a:t>Music and Dance as Cornerstones of African Culture</a:t>
            </a:r>
            <a:endParaRPr lang="en-US" sz="3315" dirty="0"/>
          </a:p>
        </p:txBody>
      </p:sp>
      <p:sp>
        <p:nvSpPr>
          <p:cNvPr id="6" name="Shape 3"/>
          <p:cNvSpPr/>
          <p:nvPr/>
        </p:nvSpPr>
        <p:spPr>
          <a:xfrm>
            <a:off x="1722596" y="2158841"/>
            <a:ext cx="33576" cy="5216962"/>
          </a:xfrm>
          <a:prstGeom prst="rect">
            <a:avLst/>
          </a:prstGeom>
          <a:solidFill>
            <a:srgbClr val="7F9919"/>
          </a:solidFill>
        </p:spPr>
      </p:sp>
      <p:sp>
        <p:nvSpPr>
          <p:cNvPr id="7" name="Shape 4"/>
          <p:cNvSpPr/>
          <p:nvPr/>
        </p:nvSpPr>
        <p:spPr>
          <a:xfrm>
            <a:off x="1928813" y="2520910"/>
            <a:ext cx="589359" cy="33576"/>
          </a:xfrm>
          <a:prstGeom prst="rect">
            <a:avLst/>
          </a:prstGeom>
          <a:solidFill>
            <a:srgbClr val="7F9919"/>
          </a:solidFill>
        </p:spPr>
      </p:sp>
      <p:sp>
        <p:nvSpPr>
          <p:cNvPr id="8" name="Shape 5"/>
          <p:cNvSpPr/>
          <p:nvPr/>
        </p:nvSpPr>
        <p:spPr>
          <a:xfrm>
            <a:off x="1549956" y="2348270"/>
            <a:ext cx="378857" cy="378857"/>
          </a:xfrm>
          <a:prstGeom prst="roundRect">
            <a:avLst>
              <a:gd name="adj" fmla="val 26670"/>
            </a:avLst>
          </a:prstGeom>
          <a:solidFill>
            <a:srgbClr val="0F0F0F"/>
          </a:solidFill>
        </p:spPr>
      </p:sp>
      <p:sp>
        <p:nvSpPr>
          <p:cNvPr id="9" name="Text 6"/>
          <p:cNvSpPr/>
          <p:nvPr/>
        </p:nvSpPr>
        <p:spPr>
          <a:xfrm>
            <a:off x="1667351" y="2379821"/>
            <a:ext cx="144066" cy="315754"/>
          </a:xfrm>
          <a:prstGeom prst="rect">
            <a:avLst/>
          </a:prstGeom>
          <a:noFill/>
        </p:spPr>
        <p:txBody>
          <a:bodyPr wrap="none" rtlCol="0" anchor="t"/>
          <a:lstStyle/>
          <a:p>
            <a:pPr marL="0" indent="0" algn="ctr">
              <a:lnSpc>
                <a:spcPts val="2485"/>
              </a:lnSpc>
              <a:buNone/>
            </a:pPr>
            <a:r>
              <a:rPr lang="en-US" sz="1990" kern="0" spc="-60" dirty="0">
                <a:solidFill>
                  <a:srgbClr val="FFFFFF"/>
                </a:solidFill>
                <a:latin typeface="Roboto Mono" pitchFamily="34" charset="0"/>
                <a:ea typeface="Roboto Mono" pitchFamily="34" charset="-122"/>
                <a:cs typeface="Roboto Mono" pitchFamily="34" charset="-120"/>
              </a:rPr>
              <a:t>1</a:t>
            </a:r>
            <a:endParaRPr lang="en-US" sz="1990" dirty="0"/>
          </a:p>
        </p:txBody>
      </p:sp>
      <p:sp>
        <p:nvSpPr>
          <p:cNvPr id="10" name="Text 7"/>
          <p:cNvSpPr/>
          <p:nvPr/>
        </p:nvSpPr>
        <p:spPr>
          <a:xfrm>
            <a:off x="2665571" y="2327196"/>
            <a:ext cx="2158841" cy="263128"/>
          </a:xfrm>
          <a:prstGeom prst="rect">
            <a:avLst/>
          </a:prstGeom>
          <a:noFill/>
        </p:spPr>
        <p:txBody>
          <a:bodyPr wrap="none" rtlCol="0" anchor="t"/>
          <a:lstStyle/>
          <a:p>
            <a:pPr marL="0" indent="0" algn="l">
              <a:lnSpc>
                <a:spcPts val="2070"/>
              </a:lnSpc>
              <a:buNone/>
            </a:pPr>
            <a:r>
              <a:rPr lang="en-US" sz="1660" kern="0" spc="-50" dirty="0">
                <a:solidFill>
                  <a:srgbClr val="FFFFFF"/>
                </a:solidFill>
                <a:latin typeface="Roboto Mono" pitchFamily="34" charset="0"/>
                <a:ea typeface="Roboto Mono" pitchFamily="34" charset="-122"/>
                <a:cs typeface="Roboto Mono" pitchFamily="34" charset="-120"/>
              </a:rPr>
              <a:t>Community Cohesion</a:t>
            </a:r>
            <a:endParaRPr lang="en-US" sz="1660" dirty="0"/>
          </a:p>
        </p:txBody>
      </p:sp>
      <p:sp>
        <p:nvSpPr>
          <p:cNvPr id="11" name="Text 8"/>
          <p:cNvSpPr/>
          <p:nvPr/>
        </p:nvSpPr>
        <p:spPr>
          <a:xfrm>
            <a:off x="2665571" y="2691289"/>
            <a:ext cx="6820376" cy="757595"/>
          </a:xfrm>
          <a:prstGeom prst="rect">
            <a:avLst/>
          </a:prstGeom>
          <a:noFill/>
        </p:spPr>
        <p:txBody>
          <a:bodyPr wrap="square" rtlCol="0" anchor="t"/>
          <a:lstStyle/>
          <a:p>
            <a:pPr marL="0" indent="0" algn="l">
              <a:lnSpc>
                <a:spcPts val="1990"/>
              </a:lnSpc>
              <a:buNone/>
            </a:pPr>
            <a:r>
              <a:rPr lang="en-US" sz="1600" kern="0" spc="-13" dirty="0">
                <a:solidFill>
                  <a:srgbClr val="E5E0DF"/>
                </a:solidFill>
                <a:latin typeface="Times New Roman" panose="02020603050405020304" charset="0"/>
                <a:ea typeface="Roboto" pitchFamily="34" charset="-122"/>
                <a:cs typeface="Times New Roman" panose="02020603050405020304" charset="0"/>
              </a:rPr>
              <a:t>Music and dance are integral to African communities, serving as the glue that binds people together. From joyous festivals to solemn rituals, these art forms create a sense of unity and belonging, fostering a deep connection among the members of the community.</a:t>
            </a:r>
            <a:endParaRPr lang="en-US" sz="1600" dirty="0">
              <a:latin typeface="Times New Roman" panose="02020603050405020304" charset="0"/>
              <a:cs typeface="Times New Roman" panose="02020603050405020304" charset="0"/>
            </a:endParaRPr>
          </a:p>
        </p:txBody>
      </p:sp>
      <p:sp>
        <p:nvSpPr>
          <p:cNvPr id="12" name="Shape 9"/>
          <p:cNvSpPr/>
          <p:nvPr/>
        </p:nvSpPr>
        <p:spPr>
          <a:xfrm>
            <a:off x="1928813" y="4147661"/>
            <a:ext cx="589359" cy="33576"/>
          </a:xfrm>
          <a:prstGeom prst="rect">
            <a:avLst/>
          </a:prstGeom>
          <a:solidFill>
            <a:srgbClr val="7F9919"/>
          </a:solidFill>
        </p:spPr>
      </p:sp>
      <p:sp>
        <p:nvSpPr>
          <p:cNvPr id="13" name="Shape 10"/>
          <p:cNvSpPr/>
          <p:nvPr/>
        </p:nvSpPr>
        <p:spPr>
          <a:xfrm>
            <a:off x="1549956" y="3975021"/>
            <a:ext cx="378857" cy="378857"/>
          </a:xfrm>
          <a:prstGeom prst="roundRect">
            <a:avLst>
              <a:gd name="adj" fmla="val 26670"/>
            </a:avLst>
          </a:prstGeom>
          <a:solidFill>
            <a:srgbClr val="0F0F0F"/>
          </a:solidFill>
        </p:spPr>
      </p:sp>
      <p:sp>
        <p:nvSpPr>
          <p:cNvPr id="14" name="Text 11"/>
          <p:cNvSpPr/>
          <p:nvPr/>
        </p:nvSpPr>
        <p:spPr>
          <a:xfrm>
            <a:off x="1667351" y="4006572"/>
            <a:ext cx="144066" cy="315754"/>
          </a:xfrm>
          <a:prstGeom prst="rect">
            <a:avLst/>
          </a:prstGeom>
          <a:noFill/>
        </p:spPr>
        <p:txBody>
          <a:bodyPr wrap="none" rtlCol="0" anchor="t"/>
          <a:lstStyle/>
          <a:p>
            <a:pPr marL="0" indent="0" algn="ctr">
              <a:lnSpc>
                <a:spcPts val="2485"/>
              </a:lnSpc>
              <a:buNone/>
            </a:pPr>
            <a:r>
              <a:rPr lang="en-US" sz="1990" kern="0" spc="-60" dirty="0">
                <a:solidFill>
                  <a:srgbClr val="FFFFFF"/>
                </a:solidFill>
                <a:latin typeface="Roboto Mono" pitchFamily="34" charset="0"/>
                <a:ea typeface="Roboto Mono" pitchFamily="34" charset="-122"/>
                <a:cs typeface="Roboto Mono" pitchFamily="34" charset="-120"/>
              </a:rPr>
              <a:t>2</a:t>
            </a:r>
            <a:endParaRPr lang="en-US" sz="1990" dirty="0"/>
          </a:p>
        </p:txBody>
      </p:sp>
      <p:sp>
        <p:nvSpPr>
          <p:cNvPr id="15" name="Text 12"/>
          <p:cNvSpPr/>
          <p:nvPr/>
        </p:nvSpPr>
        <p:spPr>
          <a:xfrm>
            <a:off x="2665571" y="3953947"/>
            <a:ext cx="2518648" cy="263128"/>
          </a:xfrm>
          <a:prstGeom prst="rect">
            <a:avLst/>
          </a:prstGeom>
          <a:noFill/>
        </p:spPr>
        <p:txBody>
          <a:bodyPr wrap="none" rtlCol="0" anchor="t"/>
          <a:lstStyle/>
          <a:p>
            <a:pPr marL="0" indent="0" algn="l">
              <a:lnSpc>
                <a:spcPts val="2070"/>
              </a:lnSpc>
              <a:buNone/>
            </a:pPr>
            <a:r>
              <a:rPr lang="en-US" sz="1660" kern="0" spc="-50" dirty="0">
                <a:solidFill>
                  <a:srgbClr val="FFFFFF"/>
                </a:solidFill>
                <a:latin typeface="Roboto Mono" pitchFamily="34" charset="0"/>
                <a:ea typeface="Roboto Mono" pitchFamily="34" charset="-122"/>
                <a:cs typeface="Roboto Mono" pitchFamily="34" charset="-120"/>
              </a:rPr>
              <a:t>Cultural Preservation</a:t>
            </a:r>
            <a:endParaRPr lang="en-US" sz="1660" dirty="0"/>
          </a:p>
        </p:txBody>
      </p:sp>
      <p:sp>
        <p:nvSpPr>
          <p:cNvPr id="16" name="Text 13"/>
          <p:cNvSpPr/>
          <p:nvPr/>
        </p:nvSpPr>
        <p:spPr>
          <a:xfrm>
            <a:off x="2665571" y="4318040"/>
            <a:ext cx="6820376" cy="1010126"/>
          </a:xfrm>
          <a:prstGeom prst="rect">
            <a:avLst/>
          </a:prstGeom>
          <a:noFill/>
        </p:spPr>
        <p:txBody>
          <a:bodyPr wrap="square" rtlCol="0" anchor="t"/>
          <a:lstStyle/>
          <a:p>
            <a:pPr marL="0" indent="0" algn="l">
              <a:lnSpc>
                <a:spcPts val="1990"/>
              </a:lnSpc>
              <a:buNone/>
            </a:pPr>
            <a:r>
              <a:rPr lang="en-US" sz="1600" kern="0" spc="-13" dirty="0">
                <a:solidFill>
                  <a:srgbClr val="E5E0DF"/>
                </a:solidFill>
                <a:latin typeface="Times New Roman" panose="02020603050405020304" charset="0"/>
                <a:ea typeface="Roboto" pitchFamily="34" charset="-122"/>
                <a:cs typeface="Times New Roman" panose="02020603050405020304" charset="0"/>
              </a:rPr>
              <a:t>Through the oral traditions, storytelling, and the passing down of history, music and dance become powerful tools for preserving the rich cultural heritage of Africa. These art forms serve as vessels for the transmission of values, customs, and collective memories from one generation to the next.</a:t>
            </a:r>
            <a:endParaRPr lang="en-US" sz="1600" dirty="0">
              <a:latin typeface="Times New Roman" panose="02020603050405020304" charset="0"/>
              <a:cs typeface="Times New Roman" panose="02020603050405020304" charset="0"/>
            </a:endParaRPr>
          </a:p>
        </p:txBody>
      </p:sp>
      <p:sp>
        <p:nvSpPr>
          <p:cNvPr id="17" name="Shape 14"/>
          <p:cNvSpPr/>
          <p:nvPr/>
        </p:nvSpPr>
        <p:spPr>
          <a:xfrm>
            <a:off x="1928813" y="6026944"/>
            <a:ext cx="589359" cy="33576"/>
          </a:xfrm>
          <a:prstGeom prst="rect">
            <a:avLst/>
          </a:prstGeom>
          <a:solidFill>
            <a:srgbClr val="7F9919"/>
          </a:solidFill>
        </p:spPr>
      </p:sp>
      <p:sp>
        <p:nvSpPr>
          <p:cNvPr id="18" name="Shape 15"/>
          <p:cNvSpPr/>
          <p:nvPr/>
        </p:nvSpPr>
        <p:spPr>
          <a:xfrm>
            <a:off x="1549956" y="5854303"/>
            <a:ext cx="378857" cy="378857"/>
          </a:xfrm>
          <a:prstGeom prst="roundRect">
            <a:avLst>
              <a:gd name="adj" fmla="val 26670"/>
            </a:avLst>
          </a:prstGeom>
          <a:solidFill>
            <a:srgbClr val="0F0F0F"/>
          </a:solidFill>
        </p:spPr>
      </p:sp>
      <p:sp>
        <p:nvSpPr>
          <p:cNvPr id="19" name="Text 16"/>
          <p:cNvSpPr/>
          <p:nvPr/>
        </p:nvSpPr>
        <p:spPr>
          <a:xfrm>
            <a:off x="1667351" y="5885855"/>
            <a:ext cx="144066" cy="315754"/>
          </a:xfrm>
          <a:prstGeom prst="rect">
            <a:avLst/>
          </a:prstGeom>
          <a:noFill/>
        </p:spPr>
        <p:txBody>
          <a:bodyPr wrap="none" rtlCol="0" anchor="t"/>
          <a:lstStyle/>
          <a:p>
            <a:pPr marL="0" indent="0" algn="ctr">
              <a:lnSpc>
                <a:spcPts val="2485"/>
              </a:lnSpc>
              <a:buNone/>
            </a:pPr>
            <a:r>
              <a:rPr lang="en-US" sz="1990" kern="0" spc="-60" dirty="0">
                <a:solidFill>
                  <a:srgbClr val="FFFFFF"/>
                </a:solidFill>
                <a:latin typeface="Roboto Mono" pitchFamily="34" charset="0"/>
                <a:ea typeface="Roboto Mono" pitchFamily="34" charset="-122"/>
                <a:cs typeface="Roboto Mono" pitchFamily="34" charset="-120"/>
              </a:rPr>
              <a:t>3</a:t>
            </a:r>
            <a:endParaRPr lang="en-US" sz="1990" dirty="0"/>
          </a:p>
        </p:txBody>
      </p:sp>
      <p:sp>
        <p:nvSpPr>
          <p:cNvPr id="20" name="Text 17"/>
          <p:cNvSpPr/>
          <p:nvPr/>
        </p:nvSpPr>
        <p:spPr>
          <a:xfrm>
            <a:off x="2665571" y="5833229"/>
            <a:ext cx="2105025" cy="263128"/>
          </a:xfrm>
          <a:prstGeom prst="rect">
            <a:avLst/>
          </a:prstGeom>
          <a:noFill/>
        </p:spPr>
        <p:txBody>
          <a:bodyPr wrap="none" rtlCol="0" anchor="t"/>
          <a:lstStyle/>
          <a:p>
            <a:pPr marL="0" indent="0" algn="l">
              <a:lnSpc>
                <a:spcPts val="2070"/>
              </a:lnSpc>
              <a:buNone/>
            </a:pPr>
            <a:r>
              <a:rPr lang="en-US" sz="1660" kern="0" spc="-50" dirty="0">
                <a:solidFill>
                  <a:srgbClr val="FFFFFF"/>
                </a:solidFill>
                <a:latin typeface="Roboto Mono" pitchFamily="34" charset="0"/>
                <a:ea typeface="Roboto Mono" pitchFamily="34" charset="-122"/>
                <a:cs typeface="Roboto Mono" pitchFamily="34" charset="-120"/>
              </a:rPr>
              <a:t>Social Expression</a:t>
            </a:r>
            <a:endParaRPr lang="en-US" sz="1660" dirty="0"/>
          </a:p>
        </p:txBody>
      </p:sp>
      <p:sp>
        <p:nvSpPr>
          <p:cNvPr id="21" name="Text 18"/>
          <p:cNvSpPr/>
          <p:nvPr/>
        </p:nvSpPr>
        <p:spPr>
          <a:xfrm>
            <a:off x="2665571" y="6197322"/>
            <a:ext cx="6820376" cy="1010126"/>
          </a:xfrm>
          <a:prstGeom prst="rect">
            <a:avLst/>
          </a:prstGeom>
          <a:noFill/>
        </p:spPr>
        <p:txBody>
          <a:bodyPr wrap="square" rtlCol="0" anchor="t"/>
          <a:lstStyle/>
          <a:p>
            <a:pPr marL="0" indent="0" algn="l">
              <a:lnSpc>
                <a:spcPts val="1990"/>
              </a:lnSpc>
              <a:buNone/>
            </a:pPr>
            <a:r>
              <a:rPr lang="en-US" sz="1600" kern="0" spc="-13" dirty="0">
                <a:solidFill>
                  <a:srgbClr val="E5E0DF"/>
                </a:solidFill>
                <a:latin typeface="Roboto" pitchFamily="34" charset="0"/>
                <a:ea typeface="Roboto" pitchFamily="34" charset="-122"/>
                <a:cs typeface="Roboto" pitchFamily="34" charset="-120"/>
              </a:rPr>
              <a:t>Music and dance provide a vibrant platform for African communities to express their collective sentiments, emotions, and social issues. Whether in celebratory, mourning, or protest contexts, these art forms become a means of communication, reflecting the heartbeat of the community.</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sp>
        <p:nvSpPr>
          <p:cNvPr id="4" name="Text 2"/>
          <p:cNvSpPr/>
          <p:nvPr/>
        </p:nvSpPr>
        <p:spPr>
          <a:xfrm>
            <a:off x="2037993" y="918210"/>
            <a:ext cx="10554414" cy="1388745"/>
          </a:xfrm>
          <a:prstGeom prst="rect">
            <a:avLst/>
          </a:prstGeom>
          <a:noFill/>
        </p:spPr>
        <p:txBody>
          <a:bodyPr wrap="square" rtlCol="0" anchor="t"/>
          <a:lstStyle/>
          <a:p>
            <a:pPr marL="0" indent="0">
              <a:lnSpc>
                <a:spcPts val="5470"/>
              </a:lnSpc>
              <a:buNone/>
            </a:pPr>
            <a:r>
              <a:rPr lang="en-US" sz="4375" kern="0" spc="-131" dirty="0">
                <a:solidFill>
                  <a:srgbClr val="FFFFFF"/>
                </a:solidFill>
                <a:latin typeface="Roboto Mono" pitchFamily="34" charset="0"/>
                <a:ea typeface="Roboto Mono" pitchFamily="34" charset="-122"/>
                <a:cs typeface="Roboto Mono" pitchFamily="34" charset="-120"/>
              </a:rPr>
              <a:t>Exploring the Griot Tradition in West Africa</a:t>
            </a:r>
            <a:endParaRPr lang="en-US" sz="4375" dirty="0"/>
          </a:p>
        </p:txBody>
      </p:sp>
      <p:sp>
        <p:nvSpPr>
          <p:cNvPr id="5" name="Text 3"/>
          <p:cNvSpPr/>
          <p:nvPr/>
        </p:nvSpPr>
        <p:spPr>
          <a:xfrm>
            <a:off x="2037993" y="2862382"/>
            <a:ext cx="2849166" cy="347186"/>
          </a:xfrm>
          <a:prstGeom prst="rect">
            <a:avLst/>
          </a:prstGeom>
          <a:noFill/>
        </p:spPr>
        <p:txBody>
          <a:bodyPr wrap="none" rtlCol="0" anchor="t"/>
          <a:lstStyle/>
          <a:p>
            <a:pPr marL="0" indent="0">
              <a:lnSpc>
                <a:spcPts val="2735"/>
              </a:lnSpc>
              <a:buNone/>
            </a:pPr>
            <a:r>
              <a:rPr lang="en-US" sz="2185" kern="0" spc="-66" dirty="0">
                <a:solidFill>
                  <a:srgbClr val="FFFFFF"/>
                </a:solidFill>
                <a:latin typeface="Roboto Mono" pitchFamily="34" charset="0"/>
                <a:ea typeface="Roboto Mono" pitchFamily="34" charset="-122"/>
                <a:cs typeface="Roboto Mono" pitchFamily="34" charset="-120"/>
              </a:rPr>
              <a:t>The Role of Griots</a:t>
            </a:r>
            <a:endParaRPr lang="en-US" sz="2185" dirty="0"/>
          </a:p>
        </p:txBody>
      </p:sp>
      <p:sp>
        <p:nvSpPr>
          <p:cNvPr id="6" name="Text 4"/>
          <p:cNvSpPr/>
          <p:nvPr/>
        </p:nvSpPr>
        <p:spPr>
          <a:xfrm>
            <a:off x="2037993" y="3431738"/>
            <a:ext cx="3156347" cy="2666048"/>
          </a:xfrm>
          <a:prstGeom prst="rect">
            <a:avLst/>
          </a:prstGeom>
          <a:noFill/>
        </p:spPr>
        <p:txBody>
          <a:bodyPr wrap="square" rtlCol="0" anchor="t"/>
          <a:lstStyle/>
          <a:p>
            <a:pPr marL="0" indent="0">
              <a:lnSpc>
                <a:spcPts val="2625"/>
              </a:lnSpc>
              <a:buNone/>
            </a:pPr>
            <a:r>
              <a:rPr lang="en-US" sz="1750" kern="0" spc="-17" dirty="0">
                <a:solidFill>
                  <a:srgbClr val="E5E0DF"/>
                </a:solidFill>
                <a:latin typeface="Roboto" pitchFamily="34" charset="0"/>
                <a:ea typeface="Roboto" pitchFamily="34" charset="-122"/>
                <a:cs typeface="Roboto" pitchFamily="34" charset="-120"/>
              </a:rPr>
              <a:t>Griots are traditional storytellers, musicians, and historians in West Africa. They play a crucial role in preserving the cultural heritage and passing down the narratives of their communities through intricate performances of music and dance.</a:t>
            </a:r>
            <a:endParaRPr lang="en-US" sz="1750" dirty="0"/>
          </a:p>
        </p:txBody>
      </p:sp>
      <p:sp>
        <p:nvSpPr>
          <p:cNvPr id="7" name="Text 5"/>
          <p:cNvSpPr/>
          <p:nvPr/>
        </p:nvSpPr>
        <p:spPr>
          <a:xfrm>
            <a:off x="5743932" y="2862382"/>
            <a:ext cx="2777490" cy="347186"/>
          </a:xfrm>
          <a:prstGeom prst="rect">
            <a:avLst/>
          </a:prstGeom>
          <a:noFill/>
        </p:spPr>
        <p:txBody>
          <a:bodyPr wrap="none" rtlCol="0" anchor="t"/>
          <a:lstStyle/>
          <a:p>
            <a:pPr marL="0" indent="0">
              <a:lnSpc>
                <a:spcPts val="2735"/>
              </a:lnSpc>
              <a:buNone/>
            </a:pPr>
            <a:r>
              <a:rPr lang="en-US" sz="2185" kern="0" spc="-66" dirty="0">
                <a:solidFill>
                  <a:srgbClr val="FFFFFF"/>
                </a:solidFill>
                <a:latin typeface="Roboto Mono" pitchFamily="34" charset="0"/>
                <a:ea typeface="Roboto Mono" pitchFamily="34" charset="-122"/>
                <a:cs typeface="Roboto Mono" pitchFamily="34" charset="-120"/>
              </a:rPr>
              <a:t>The Griot Dance</a:t>
            </a:r>
            <a:endParaRPr lang="en-US" sz="2185" dirty="0"/>
          </a:p>
        </p:txBody>
      </p:sp>
      <p:sp>
        <p:nvSpPr>
          <p:cNvPr id="8" name="Text 6"/>
          <p:cNvSpPr/>
          <p:nvPr/>
        </p:nvSpPr>
        <p:spPr>
          <a:xfrm>
            <a:off x="5743932" y="3431738"/>
            <a:ext cx="3156347" cy="2666048"/>
          </a:xfrm>
          <a:prstGeom prst="rect">
            <a:avLst/>
          </a:prstGeom>
          <a:noFill/>
        </p:spPr>
        <p:txBody>
          <a:bodyPr wrap="square" rtlCol="0" anchor="t"/>
          <a:lstStyle/>
          <a:p>
            <a:pPr marL="0" indent="0">
              <a:lnSpc>
                <a:spcPts val="2625"/>
              </a:lnSpc>
              <a:buNone/>
            </a:pPr>
            <a:r>
              <a:rPr lang="en-US" sz="1750" kern="0" spc="-17" dirty="0">
                <a:solidFill>
                  <a:srgbClr val="E5E0DF"/>
                </a:solidFill>
                <a:latin typeface="Roboto" pitchFamily="34" charset="0"/>
                <a:ea typeface="Roboto" pitchFamily="34" charset="-122"/>
                <a:cs typeface="Roboto" pitchFamily="34" charset="-120"/>
              </a:rPr>
              <a:t>The Griot dance is a captivating performance that combines storytelling, music, and movement. Griots use this dance to recount the histories, customs, and values of their people, weaving a tapestry of cultural knowledge and identity.</a:t>
            </a:r>
            <a:endParaRPr lang="en-US" sz="1750" dirty="0"/>
          </a:p>
        </p:txBody>
      </p:sp>
      <p:sp>
        <p:nvSpPr>
          <p:cNvPr id="9" name="Text 7"/>
          <p:cNvSpPr/>
          <p:nvPr/>
        </p:nvSpPr>
        <p:spPr>
          <a:xfrm>
            <a:off x="9449872" y="2862382"/>
            <a:ext cx="3156347" cy="694373"/>
          </a:xfrm>
          <a:prstGeom prst="rect">
            <a:avLst/>
          </a:prstGeom>
          <a:noFill/>
        </p:spPr>
        <p:txBody>
          <a:bodyPr wrap="square" rtlCol="0" anchor="t"/>
          <a:lstStyle/>
          <a:p>
            <a:pPr marL="0" indent="0">
              <a:lnSpc>
                <a:spcPts val="2735"/>
              </a:lnSpc>
              <a:buNone/>
            </a:pPr>
            <a:r>
              <a:rPr lang="en-US" sz="2185" kern="0" spc="-66" dirty="0">
                <a:solidFill>
                  <a:srgbClr val="FFFFFF"/>
                </a:solidFill>
                <a:latin typeface="Roboto Mono" pitchFamily="34" charset="0"/>
                <a:ea typeface="Roboto Mono" pitchFamily="34" charset="-122"/>
                <a:cs typeface="Roboto Mono" pitchFamily="34" charset="-120"/>
              </a:rPr>
              <a:t>Cultural Significance</a:t>
            </a:r>
            <a:endParaRPr lang="en-US" sz="2185" dirty="0"/>
          </a:p>
        </p:txBody>
      </p:sp>
      <p:sp>
        <p:nvSpPr>
          <p:cNvPr id="10" name="Text 8"/>
          <p:cNvSpPr/>
          <p:nvPr/>
        </p:nvSpPr>
        <p:spPr>
          <a:xfrm>
            <a:off x="9449872" y="3778925"/>
            <a:ext cx="3156347" cy="3332559"/>
          </a:xfrm>
          <a:prstGeom prst="rect">
            <a:avLst/>
          </a:prstGeom>
          <a:noFill/>
        </p:spPr>
        <p:txBody>
          <a:bodyPr wrap="square" rtlCol="0" anchor="t"/>
          <a:lstStyle/>
          <a:p>
            <a:pPr marL="0" indent="0">
              <a:lnSpc>
                <a:spcPts val="2625"/>
              </a:lnSpc>
              <a:buNone/>
            </a:pPr>
            <a:r>
              <a:rPr lang="en-US" sz="1750" kern="0" spc="-17" dirty="0">
                <a:solidFill>
                  <a:srgbClr val="E5E0DF"/>
                </a:solidFill>
                <a:latin typeface="Roboto" pitchFamily="34" charset="0"/>
                <a:ea typeface="Roboto" pitchFamily="34" charset="-122"/>
                <a:cs typeface="Roboto" pitchFamily="34" charset="-120"/>
              </a:rPr>
              <a:t>The Griot dance is performed during significant events, such as weddings, funerals, and community gatherings. These performances reinforce the cultural values, traditions, and collective memories of the West African communities, ensuring the continuity of their rich heritage.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sp>
        <p:nvSpPr>
          <p:cNvPr id="4" name="Text 2"/>
          <p:cNvSpPr/>
          <p:nvPr/>
        </p:nvSpPr>
        <p:spPr>
          <a:xfrm>
            <a:off x="2862501" y="516493"/>
            <a:ext cx="8905280" cy="1171813"/>
          </a:xfrm>
          <a:prstGeom prst="rect">
            <a:avLst/>
          </a:prstGeom>
          <a:noFill/>
        </p:spPr>
        <p:txBody>
          <a:bodyPr wrap="square" rtlCol="0" anchor="t"/>
          <a:lstStyle/>
          <a:p>
            <a:pPr marL="0" indent="0">
              <a:lnSpc>
                <a:spcPts val="4615"/>
              </a:lnSpc>
              <a:buNone/>
            </a:pPr>
            <a:r>
              <a:rPr lang="en-US" sz="3690" kern="0" spc="-111" dirty="0">
                <a:solidFill>
                  <a:srgbClr val="FFFFFF"/>
                </a:solidFill>
                <a:latin typeface="Roboto Mono" pitchFamily="34" charset="0"/>
                <a:ea typeface="Roboto Mono" pitchFamily="34" charset="-122"/>
                <a:cs typeface="Roboto Mono" pitchFamily="34" charset="-120"/>
              </a:rPr>
              <a:t>Evolving Gender Roles in African Society</a:t>
            </a:r>
            <a:endParaRPr lang="en-US" sz="3690" dirty="0"/>
          </a:p>
        </p:txBody>
      </p:sp>
      <p:sp>
        <p:nvSpPr>
          <p:cNvPr id="5" name="Shape 3"/>
          <p:cNvSpPr/>
          <p:nvPr/>
        </p:nvSpPr>
        <p:spPr>
          <a:xfrm>
            <a:off x="2862501" y="2274094"/>
            <a:ext cx="421719" cy="421719"/>
          </a:xfrm>
          <a:prstGeom prst="roundRect">
            <a:avLst>
              <a:gd name="adj" fmla="val 26674"/>
            </a:avLst>
          </a:prstGeom>
          <a:solidFill>
            <a:srgbClr val="0F0F0F"/>
          </a:solidFill>
        </p:spPr>
      </p:sp>
      <p:sp>
        <p:nvSpPr>
          <p:cNvPr id="6" name="Text 4"/>
          <p:cNvSpPr/>
          <p:nvPr/>
        </p:nvSpPr>
        <p:spPr>
          <a:xfrm>
            <a:off x="2993231" y="2309217"/>
            <a:ext cx="160258" cy="351472"/>
          </a:xfrm>
          <a:prstGeom prst="rect">
            <a:avLst/>
          </a:prstGeom>
          <a:noFill/>
        </p:spPr>
        <p:txBody>
          <a:bodyPr wrap="none" rtlCol="0" anchor="t"/>
          <a:lstStyle/>
          <a:p>
            <a:pPr marL="0" indent="0" algn="ctr">
              <a:lnSpc>
                <a:spcPts val="2770"/>
              </a:lnSpc>
              <a:buNone/>
            </a:pPr>
            <a:r>
              <a:rPr lang="en-US" sz="2215" kern="0" spc="-66" dirty="0">
                <a:solidFill>
                  <a:srgbClr val="FFFFFF"/>
                </a:solidFill>
                <a:latin typeface="Roboto Mono" pitchFamily="34" charset="0"/>
                <a:ea typeface="Roboto Mono" pitchFamily="34" charset="-122"/>
                <a:cs typeface="Roboto Mono" pitchFamily="34" charset="-120"/>
              </a:rPr>
              <a:t>1</a:t>
            </a:r>
            <a:endParaRPr lang="en-US" sz="2215" dirty="0"/>
          </a:p>
        </p:txBody>
      </p:sp>
      <p:sp>
        <p:nvSpPr>
          <p:cNvPr id="7" name="Text 5"/>
          <p:cNvSpPr/>
          <p:nvPr/>
        </p:nvSpPr>
        <p:spPr>
          <a:xfrm>
            <a:off x="3471624" y="2274094"/>
            <a:ext cx="2805232" cy="292894"/>
          </a:xfrm>
          <a:prstGeom prst="rect">
            <a:avLst/>
          </a:prstGeom>
          <a:noFill/>
        </p:spPr>
        <p:txBody>
          <a:bodyPr wrap="none" rtlCol="0" anchor="t"/>
          <a:lstStyle/>
          <a:p>
            <a:pPr marL="0" indent="0">
              <a:lnSpc>
                <a:spcPts val="2305"/>
              </a:lnSpc>
              <a:buNone/>
            </a:pPr>
            <a:r>
              <a:rPr lang="en-US" sz="1845" kern="0" spc="-55" dirty="0">
                <a:solidFill>
                  <a:srgbClr val="FFFFFF"/>
                </a:solidFill>
                <a:latin typeface="Roboto Mono" pitchFamily="34" charset="0"/>
                <a:ea typeface="Roboto Mono" pitchFamily="34" charset="-122"/>
                <a:cs typeface="Roboto Mono" pitchFamily="34" charset="-120"/>
              </a:rPr>
              <a:t>Shifting Perspectives</a:t>
            </a:r>
            <a:endParaRPr lang="en-US" sz="1845" dirty="0"/>
          </a:p>
        </p:txBody>
      </p:sp>
      <p:sp>
        <p:nvSpPr>
          <p:cNvPr id="8" name="Text 6"/>
          <p:cNvSpPr/>
          <p:nvPr/>
        </p:nvSpPr>
        <p:spPr>
          <a:xfrm>
            <a:off x="3471624" y="2679383"/>
            <a:ext cx="3749873" cy="1968579"/>
          </a:xfrm>
          <a:prstGeom prst="rect">
            <a:avLst/>
          </a:prstGeom>
          <a:noFill/>
        </p:spPr>
        <p:txBody>
          <a:bodyPr wrap="square" rtlCol="0" anchor="t"/>
          <a:lstStyle/>
          <a:p>
            <a:pPr marL="0" indent="0">
              <a:lnSpc>
                <a:spcPts val="2215"/>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Gender roles in traditional African societies have historically been defined by cultural norms and expectations. However, these perspectives are evolving, as women are increasingly participating in education, employment, and leadership roles, challenging long-held assumptions.</a:t>
            </a:r>
            <a:endParaRPr lang="en-US" sz="1600" dirty="0">
              <a:latin typeface="Times New Roman" panose="02020603050405020304" charset="0"/>
              <a:cs typeface="Times New Roman" panose="02020603050405020304" charset="0"/>
            </a:endParaRPr>
          </a:p>
        </p:txBody>
      </p:sp>
      <p:sp>
        <p:nvSpPr>
          <p:cNvPr id="9" name="Shape 7"/>
          <p:cNvSpPr/>
          <p:nvPr/>
        </p:nvSpPr>
        <p:spPr>
          <a:xfrm>
            <a:off x="7408902" y="2274094"/>
            <a:ext cx="421719" cy="421719"/>
          </a:xfrm>
          <a:prstGeom prst="roundRect">
            <a:avLst>
              <a:gd name="adj" fmla="val 26674"/>
            </a:avLst>
          </a:prstGeom>
          <a:solidFill>
            <a:srgbClr val="0F0F0F"/>
          </a:solidFill>
        </p:spPr>
      </p:sp>
      <p:sp>
        <p:nvSpPr>
          <p:cNvPr id="10" name="Text 8"/>
          <p:cNvSpPr/>
          <p:nvPr/>
        </p:nvSpPr>
        <p:spPr>
          <a:xfrm>
            <a:off x="7539633" y="2309217"/>
            <a:ext cx="160258" cy="351472"/>
          </a:xfrm>
          <a:prstGeom prst="rect">
            <a:avLst/>
          </a:prstGeom>
          <a:noFill/>
        </p:spPr>
        <p:txBody>
          <a:bodyPr wrap="none" rtlCol="0" anchor="t"/>
          <a:lstStyle/>
          <a:p>
            <a:pPr marL="0" indent="0" algn="ctr">
              <a:lnSpc>
                <a:spcPts val="2770"/>
              </a:lnSpc>
              <a:buNone/>
            </a:pPr>
            <a:r>
              <a:rPr lang="en-US" sz="2215" kern="0" spc="-66" dirty="0">
                <a:solidFill>
                  <a:srgbClr val="FFFFFF"/>
                </a:solidFill>
                <a:latin typeface="Roboto Mono" pitchFamily="34" charset="0"/>
                <a:ea typeface="Roboto Mono" pitchFamily="34" charset="-122"/>
                <a:cs typeface="Roboto Mono" pitchFamily="34" charset="-120"/>
              </a:rPr>
              <a:t>2</a:t>
            </a:r>
            <a:endParaRPr lang="en-US" sz="2215" dirty="0"/>
          </a:p>
        </p:txBody>
      </p:sp>
      <p:sp>
        <p:nvSpPr>
          <p:cNvPr id="11" name="Text 9"/>
          <p:cNvSpPr/>
          <p:nvPr/>
        </p:nvSpPr>
        <p:spPr>
          <a:xfrm>
            <a:off x="8018026" y="2274094"/>
            <a:ext cx="2343507" cy="292894"/>
          </a:xfrm>
          <a:prstGeom prst="rect">
            <a:avLst/>
          </a:prstGeom>
          <a:noFill/>
        </p:spPr>
        <p:txBody>
          <a:bodyPr wrap="none" rtlCol="0" anchor="t"/>
          <a:lstStyle/>
          <a:p>
            <a:pPr marL="0" indent="0">
              <a:lnSpc>
                <a:spcPts val="2305"/>
              </a:lnSpc>
              <a:buNone/>
            </a:pPr>
            <a:r>
              <a:rPr lang="en-US" sz="1845" kern="0" spc="-55" dirty="0">
                <a:solidFill>
                  <a:srgbClr val="FFFFFF"/>
                </a:solidFill>
                <a:latin typeface="Roboto Mono" pitchFamily="34" charset="0"/>
                <a:ea typeface="Roboto Mono" pitchFamily="34" charset="-122"/>
                <a:cs typeface="Roboto Mono" pitchFamily="34" charset="-120"/>
              </a:rPr>
              <a:t>Empowering Women</a:t>
            </a:r>
            <a:endParaRPr lang="en-US" sz="1845" dirty="0"/>
          </a:p>
        </p:txBody>
      </p:sp>
      <p:sp>
        <p:nvSpPr>
          <p:cNvPr id="12" name="Text 10"/>
          <p:cNvSpPr/>
          <p:nvPr/>
        </p:nvSpPr>
        <p:spPr>
          <a:xfrm>
            <a:off x="8018026" y="2679383"/>
            <a:ext cx="3749873" cy="1968579"/>
          </a:xfrm>
          <a:prstGeom prst="rect">
            <a:avLst/>
          </a:prstGeom>
          <a:noFill/>
        </p:spPr>
        <p:txBody>
          <a:bodyPr wrap="square" rtlCol="0" anchor="t"/>
          <a:lstStyle/>
          <a:p>
            <a:pPr marL="0" indent="0">
              <a:lnSpc>
                <a:spcPts val="2215"/>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The advancement of women's rights and the promotion of gender equality have had a profound impact on cultural and societal development in Africa. Improved access to education and economic opportunities for women have led to enhanced social stability and economic growth.</a:t>
            </a:r>
            <a:endParaRPr lang="en-US" sz="1600" dirty="0">
              <a:latin typeface="Times New Roman" panose="02020603050405020304" charset="0"/>
              <a:cs typeface="Times New Roman" panose="02020603050405020304" charset="0"/>
            </a:endParaRPr>
          </a:p>
        </p:txBody>
      </p:sp>
      <p:sp>
        <p:nvSpPr>
          <p:cNvPr id="13" name="Shape 11"/>
          <p:cNvSpPr/>
          <p:nvPr/>
        </p:nvSpPr>
        <p:spPr>
          <a:xfrm>
            <a:off x="2862501" y="5046226"/>
            <a:ext cx="421719" cy="421719"/>
          </a:xfrm>
          <a:prstGeom prst="roundRect">
            <a:avLst>
              <a:gd name="adj" fmla="val 26674"/>
            </a:avLst>
          </a:prstGeom>
          <a:solidFill>
            <a:srgbClr val="0F0F0F"/>
          </a:solidFill>
        </p:spPr>
      </p:sp>
      <p:sp>
        <p:nvSpPr>
          <p:cNvPr id="14" name="Text 12"/>
          <p:cNvSpPr/>
          <p:nvPr/>
        </p:nvSpPr>
        <p:spPr>
          <a:xfrm>
            <a:off x="2993231" y="5081349"/>
            <a:ext cx="160258" cy="351472"/>
          </a:xfrm>
          <a:prstGeom prst="rect">
            <a:avLst/>
          </a:prstGeom>
          <a:noFill/>
        </p:spPr>
        <p:txBody>
          <a:bodyPr wrap="none" rtlCol="0" anchor="t"/>
          <a:lstStyle/>
          <a:p>
            <a:pPr marL="0" indent="0" algn="ctr">
              <a:lnSpc>
                <a:spcPts val="2770"/>
              </a:lnSpc>
              <a:buNone/>
            </a:pPr>
            <a:r>
              <a:rPr lang="en-US" sz="2215" kern="0" spc="-66" dirty="0">
                <a:solidFill>
                  <a:srgbClr val="FFFFFF"/>
                </a:solidFill>
                <a:latin typeface="Roboto Mono" pitchFamily="34" charset="0"/>
                <a:ea typeface="Roboto Mono" pitchFamily="34" charset="-122"/>
                <a:cs typeface="Roboto Mono" pitchFamily="34" charset="-120"/>
              </a:rPr>
              <a:t>3</a:t>
            </a:r>
            <a:endParaRPr lang="en-US" sz="2215" dirty="0"/>
          </a:p>
        </p:txBody>
      </p:sp>
      <p:sp>
        <p:nvSpPr>
          <p:cNvPr id="15" name="Text 13"/>
          <p:cNvSpPr/>
          <p:nvPr/>
        </p:nvSpPr>
        <p:spPr>
          <a:xfrm>
            <a:off x="3471624" y="5046226"/>
            <a:ext cx="3749873" cy="585788"/>
          </a:xfrm>
          <a:prstGeom prst="rect">
            <a:avLst/>
          </a:prstGeom>
          <a:noFill/>
        </p:spPr>
        <p:txBody>
          <a:bodyPr wrap="square" rtlCol="0" anchor="t"/>
          <a:lstStyle/>
          <a:p>
            <a:pPr marL="0" indent="0">
              <a:lnSpc>
                <a:spcPts val="2305"/>
              </a:lnSpc>
              <a:buNone/>
            </a:pPr>
            <a:r>
              <a:rPr lang="en-US" sz="1845" kern="0" spc="-55" dirty="0">
                <a:solidFill>
                  <a:srgbClr val="FFFFFF"/>
                </a:solidFill>
                <a:latin typeface="Roboto Mono" pitchFamily="34" charset="0"/>
                <a:ea typeface="Roboto Mono" pitchFamily="34" charset="-122"/>
                <a:cs typeface="Roboto Mono" pitchFamily="34" charset="-120"/>
              </a:rPr>
              <a:t>Contributions to Music and Dance</a:t>
            </a:r>
            <a:endParaRPr lang="en-US" sz="1845" dirty="0"/>
          </a:p>
        </p:txBody>
      </p:sp>
      <p:sp>
        <p:nvSpPr>
          <p:cNvPr id="16" name="Text 14"/>
          <p:cNvSpPr/>
          <p:nvPr/>
        </p:nvSpPr>
        <p:spPr>
          <a:xfrm>
            <a:off x="3471624" y="5744408"/>
            <a:ext cx="3749873" cy="1968579"/>
          </a:xfrm>
          <a:prstGeom prst="rect">
            <a:avLst/>
          </a:prstGeom>
          <a:noFill/>
        </p:spPr>
        <p:txBody>
          <a:bodyPr wrap="square" rtlCol="0" anchor="t"/>
          <a:lstStyle/>
          <a:p>
            <a:pPr marL="0" indent="0">
              <a:lnSpc>
                <a:spcPts val="2215"/>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African women have made significant contributions to the realm of music and dance, using these art forms to entertain, educate, and raise awareness about social issues and women's rights. Artists like Miriam Makeba and Angélique Kidjo have become trailblazers in this regard.</a:t>
            </a:r>
            <a:endParaRPr lang="en-US" sz="1600" dirty="0">
              <a:latin typeface="Times New Roman" panose="02020603050405020304" charset="0"/>
              <a:cs typeface="Times New Roman" panose="02020603050405020304" charset="0"/>
            </a:endParaRPr>
          </a:p>
        </p:txBody>
      </p:sp>
      <p:sp>
        <p:nvSpPr>
          <p:cNvPr id="17" name="Shape 15"/>
          <p:cNvSpPr/>
          <p:nvPr/>
        </p:nvSpPr>
        <p:spPr>
          <a:xfrm>
            <a:off x="7408902" y="5046226"/>
            <a:ext cx="421719" cy="421719"/>
          </a:xfrm>
          <a:prstGeom prst="roundRect">
            <a:avLst>
              <a:gd name="adj" fmla="val 26674"/>
            </a:avLst>
          </a:prstGeom>
          <a:solidFill>
            <a:srgbClr val="0F0F0F"/>
          </a:solidFill>
        </p:spPr>
      </p:sp>
      <p:sp>
        <p:nvSpPr>
          <p:cNvPr id="18" name="Text 16"/>
          <p:cNvSpPr/>
          <p:nvPr/>
        </p:nvSpPr>
        <p:spPr>
          <a:xfrm>
            <a:off x="7539633" y="5081349"/>
            <a:ext cx="160258" cy="351472"/>
          </a:xfrm>
          <a:prstGeom prst="rect">
            <a:avLst/>
          </a:prstGeom>
          <a:noFill/>
        </p:spPr>
        <p:txBody>
          <a:bodyPr wrap="none" rtlCol="0" anchor="t"/>
          <a:lstStyle/>
          <a:p>
            <a:pPr marL="0" indent="0" algn="ctr">
              <a:lnSpc>
                <a:spcPts val="2770"/>
              </a:lnSpc>
              <a:buNone/>
            </a:pPr>
            <a:r>
              <a:rPr lang="en-US" sz="2215" kern="0" spc="-66" dirty="0">
                <a:solidFill>
                  <a:srgbClr val="FFFFFF"/>
                </a:solidFill>
                <a:latin typeface="Roboto Mono" pitchFamily="34" charset="0"/>
                <a:ea typeface="Roboto Mono" pitchFamily="34" charset="-122"/>
                <a:cs typeface="Roboto Mono" pitchFamily="34" charset="-120"/>
              </a:rPr>
              <a:t>4</a:t>
            </a:r>
            <a:endParaRPr lang="en-US" sz="2215" dirty="0"/>
          </a:p>
        </p:txBody>
      </p:sp>
      <p:sp>
        <p:nvSpPr>
          <p:cNvPr id="19" name="Text 17"/>
          <p:cNvSpPr/>
          <p:nvPr/>
        </p:nvSpPr>
        <p:spPr>
          <a:xfrm>
            <a:off x="8018026" y="5046226"/>
            <a:ext cx="2404467" cy="292894"/>
          </a:xfrm>
          <a:prstGeom prst="rect">
            <a:avLst/>
          </a:prstGeom>
          <a:noFill/>
        </p:spPr>
        <p:txBody>
          <a:bodyPr wrap="none" rtlCol="0" anchor="t"/>
          <a:lstStyle/>
          <a:p>
            <a:pPr marL="0" indent="0">
              <a:lnSpc>
                <a:spcPts val="2305"/>
              </a:lnSpc>
              <a:buNone/>
            </a:pPr>
            <a:r>
              <a:rPr lang="en-US" sz="1845" kern="0" spc="-55" dirty="0">
                <a:solidFill>
                  <a:srgbClr val="FFFFFF"/>
                </a:solidFill>
                <a:latin typeface="Roboto Mono" pitchFamily="34" charset="0"/>
                <a:ea typeface="Roboto Mono" pitchFamily="34" charset="-122"/>
                <a:cs typeface="Roboto Mono" pitchFamily="34" charset="-120"/>
              </a:rPr>
              <a:t>Ongoing Challenges</a:t>
            </a:r>
            <a:endParaRPr lang="en-US" sz="1845" dirty="0"/>
          </a:p>
        </p:txBody>
      </p:sp>
      <p:sp>
        <p:nvSpPr>
          <p:cNvPr id="20" name="Text 18"/>
          <p:cNvSpPr/>
          <p:nvPr/>
        </p:nvSpPr>
        <p:spPr>
          <a:xfrm>
            <a:off x="8018026" y="5451515"/>
            <a:ext cx="3749873" cy="1687354"/>
          </a:xfrm>
          <a:prstGeom prst="rect">
            <a:avLst/>
          </a:prstGeom>
          <a:noFill/>
        </p:spPr>
        <p:txBody>
          <a:bodyPr wrap="square" rtlCol="0" anchor="t"/>
          <a:lstStyle/>
          <a:p>
            <a:pPr marL="0" indent="0">
              <a:lnSpc>
                <a:spcPts val="2215"/>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Despite the progress made, there are still barriers to achieving true gender equality in African societies. Cultural resistance, economic disparities, and legal issues continue to pose challenges in the pursuit of a more equitable and inclusive future.</a:t>
            </a:r>
            <a:endParaRPr lang="en-US" sz="1600" dirty="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31981"/>
          </a:xfrm>
          <a:prstGeom prst="rect">
            <a:avLst/>
          </a:prstGeom>
          <a:solidFill>
            <a:srgbClr val="212121"/>
          </a:solidFill>
        </p:spPr>
      </p:sp>
      <p:sp>
        <p:nvSpPr>
          <p:cNvPr id="4" name="Text 2"/>
          <p:cNvSpPr/>
          <p:nvPr/>
        </p:nvSpPr>
        <p:spPr>
          <a:xfrm>
            <a:off x="2722602" y="531733"/>
            <a:ext cx="9185077" cy="1208484"/>
          </a:xfrm>
          <a:prstGeom prst="rect">
            <a:avLst/>
          </a:prstGeom>
          <a:noFill/>
        </p:spPr>
        <p:txBody>
          <a:bodyPr wrap="square" rtlCol="0" anchor="t"/>
          <a:lstStyle/>
          <a:p>
            <a:pPr marL="0" indent="0">
              <a:lnSpc>
                <a:spcPts val="4760"/>
              </a:lnSpc>
              <a:buNone/>
            </a:pPr>
            <a:r>
              <a:rPr lang="en-US" sz="3805" kern="0" spc="-114" dirty="0">
                <a:solidFill>
                  <a:srgbClr val="FFFFFF"/>
                </a:solidFill>
                <a:latin typeface="Roboto Mono" pitchFamily="34" charset="0"/>
                <a:ea typeface="Roboto Mono" pitchFamily="34" charset="-122"/>
                <a:cs typeface="Roboto Mono" pitchFamily="34" charset="-120"/>
              </a:rPr>
              <a:t>The Power of Gender Awareness in African Society</a:t>
            </a:r>
            <a:endParaRPr lang="en-US" sz="3805" dirty="0"/>
          </a:p>
        </p:txBody>
      </p:sp>
      <p:sp>
        <p:nvSpPr>
          <p:cNvPr id="5" name="Shape 3"/>
          <p:cNvSpPr/>
          <p:nvPr/>
        </p:nvSpPr>
        <p:spPr>
          <a:xfrm>
            <a:off x="2722602" y="2126933"/>
            <a:ext cx="4495919" cy="2544961"/>
          </a:xfrm>
          <a:prstGeom prst="roundRect">
            <a:avLst>
              <a:gd name="adj" fmla="val 4559"/>
            </a:avLst>
          </a:prstGeom>
          <a:solidFill>
            <a:srgbClr val="0F0F0F"/>
          </a:solidFill>
        </p:spPr>
      </p:sp>
      <p:sp>
        <p:nvSpPr>
          <p:cNvPr id="6" name="Text 4"/>
          <p:cNvSpPr/>
          <p:nvPr/>
        </p:nvSpPr>
        <p:spPr>
          <a:xfrm>
            <a:off x="2915960" y="2320290"/>
            <a:ext cx="3582591" cy="302062"/>
          </a:xfrm>
          <a:prstGeom prst="rect">
            <a:avLst/>
          </a:prstGeom>
          <a:noFill/>
        </p:spPr>
        <p:txBody>
          <a:bodyPr wrap="none" rtlCol="0" anchor="t"/>
          <a:lstStyle/>
          <a:p>
            <a:pPr marL="0" indent="0">
              <a:lnSpc>
                <a:spcPts val="2380"/>
              </a:lnSpc>
              <a:buNone/>
            </a:pPr>
            <a:r>
              <a:rPr lang="en-US" sz="1905" kern="0" spc="-57" dirty="0">
                <a:solidFill>
                  <a:srgbClr val="FFFFFF"/>
                </a:solidFill>
                <a:latin typeface="Roboto Mono" pitchFamily="34" charset="0"/>
                <a:ea typeface="Roboto Mono" pitchFamily="34" charset="-122"/>
                <a:cs typeface="Roboto Mono" pitchFamily="34" charset="-120"/>
              </a:rPr>
              <a:t>Understanding Gender Roles</a:t>
            </a:r>
            <a:endParaRPr lang="en-US" sz="1905" dirty="0"/>
          </a:p>
        </p:txBody>
      </p:sp>
      <p:sp>
        <p:nvSpPr>
          <p:cNvPr id="7" name="Text 5"/>
          <p:cNvSpPr/>
          <p:nvPr/>
        </p:nvSpPr>
        <p:spPr>
          <a:xfrm>
            <a:off x="2915960" y="2738318"/>
            <a:ext cx="4109204" cy="1740218"/>
          </a:xfrm>
          <a:prstGeom prst="rect">
            <a:avLst/>
          </a:prstGeom>
          <a:noFill/>
        </p:spPr>
        <p:txBody>
          <a:bodyPr wrap="square" rtlCol="0" anchor="t"/>
          <a:lstStyle/>
          <a:p>
            <a:pPr marL="0" indent="0">
              <a:lnSpc>
                <a:spcPts val="2285"/>
              </a:lnSpc>
              <a:buNone/>
            </a:pPr>
            <a:r>
              <a:rPr lang="en-US" sz="1525" kern="0" spc="-15" dirty="0">
                <a:solidFill>
                  <a:srgbClr val="E5E0DF"/>
                </a:solidFill>
                <a:latin typeface="Roboto" pitchFamily="34" charset="0"/>
                <a:ea typeface="Roboto" pitchFamily="34" charset="-122"/>
                <a:cs typeface="Roboto" pitchFamily="34" charset="-120"/>
              </a:rPr>
              <a:t>Exploring the evolving gender roles in African societies is essential for appreciating the rich tapestry of cultural dynamics. This understanding helps us recognize the contributions of women and the progress being made towards greater equality.</a:t>
            </a:r>
            <a:endParaRPr lang="en-US" sz="1525" dirty="0"/>
          </a:p>
        </p:txBody>
      </p:sp>
      <p:sp>
        <p:nvSpPr>
          <p:cNvPr id="8" name="Shape 6"/>
          <p:cNvSpPr/>
          <p:nvPr/>
        </p:nvSpPr>
        <p:spPr>
          <a:xfrm>
            <a:off x="7411879" y="2126933"/>
            <a:ext cx="4495919" cy="2544961"/>
          </a:xfrm>
          <a:prstGeom prst="roundRect">
            <a:avLst>
              <a:gd name="adj" fmla="val 4559"/>
            </a:avLst>
          </a:prstGeom>
          <a:solidFill>
            <a:srgbClr val="0F0F0F"/>
          </a:solidFill>
        </p:spPr>
      </p:sp>
      <p:sp>
        <p:nvSpPr>
          <p:cNvPr id="9" name="Text 7"/>
          <p:cNvSpPr/>
          <p:nvPr/>
        </p:nvSpPr>
        <p:spPr>
          <a:xfrm>
            <a:off x="7605236" y="2320290"/>
            <a:ext cx="3444835" cy="302062"/>
          </a:xfrm>
          <a:prstGeom prst="rect">
            <a:avLst/>
          </a:prstGeom>
          <a:noFill/>
        </p:spPr>
        <p:txBody>
          <a:bodyPr wrap="none" rtlCol="0" anchor="t"/>
          <a:lstStyle/>
          <a:p>
            <a:pPr marL="0" indent="0">
              <a:lnSpc>
                <a:spcPts val="2380"/>
              </a:lnSpc>
              <a:buNone/>
            </a:pPr>
            <a:r>
              <a:rPr lang="en-US" sz="1905" kern="0" spc="-57" dirty="0">
                <a:solidFill>
                  <a:srgbClr val="FFFFFF"/>
                </a:solidFill>
                <a:latin typeface="Roboto Mono" pitchFamily="34" charset="0"/>
                <a:ea typeface="Roboto Mono" pitchFamily="34" charset="-122"/>
                <a:cs typeface="Roboto Mono" pitchFamily="34" charset="-120"/>
              </a:rPr>
              <a:t>Promoting Gender Equality</a:t>
            </a:r>
            <a:endParaRPr lang="en-US" sz="1905" dirty="0"/>
          </a:p>
        </p:txBody>
      </p:sp>
      <p:sp>
        <p:nvSpPr>
          <p:cNvPr id="10" name="Text 8"/>
          <p:cNvSpPr/>
          <p:nvPr/>
        </p:nvSpPr>
        <p:spPr>
          <a:xfrm>
            <a:off x="7605236" y="2738318"/>
            <a:ext cx="4109204" cy="1740218"/>
          </a:xfrm>
          <a:prstGeom prst="rect">
            <a:avLst/>
          </a:prstGeom>
          <a:noFill/>
        </p:spPr>
        <p:txBody>
          <a:bodyPr wrap="square" rtlCol="0" anchor="t"/>
          <a:lstStyle/>
          <a:p>
            <a:pPr marL="0" indent="0">
              <a:lnSpc>
                <a:spcPts val="2285"/>
              </a:lnSpc>
              <a:buNone/>
            </a:pPr>
            <a:r>
              <a:rPr lang="en-US" sz="1525" kern="0" spc="-15" dirty="0">
                <a:solidFill>
                  <a:srgbClr val="E5E0DF"/>
                </a:solidFill>
                <a:latin typeface="Roboto" pitchFamily="34" charset="0"/>
                <a:ea typeface="Roboto" pitchFamily="34" charset="-122"/>
                <a:cs typeface="Roboto" pitchFamily="34" charset="-120"/>
              </a:rPr>
              <a:t>Various initiatives and programs, both governmental and grassroots, are working to promote gender awareness and equality in Africa. These efforts aim to dismantle cultural barriers, address economic disparities, and create a more inclusive and equitable future.</a:t>
            </a:r>
            <a:endParaRPr lang="en-US" sz="1525" dirty="0"/>
          </a:p>
        </p:txBody>
      </p:sp>
      <p:sp>
        <p:nvSpPr>
          <p:cNvPr id="11" name="Shape 9"/>
          <p:cNvSpPr/>
          <p:nvPr/>
        </p:nvSpPr>
        <p:spPr>
          <a:xfrm>
            <a:off x="2722602" y="4865251"/>
            <a:ext cx="4495919" cy="2834997"/>
          </a:xfrm>
          <a:prstGeom prst="roundRect">
            <a:avLst>
              <a:gd name="adj" fmla="val 4093"/>
            </a:avLst>
          </a:prstGeom>
          <a:solidFill>
            <a:srgbClr val="0F0F0F"/>
          </a:solidFill>
        </p:spPr>
      </p:sp>
      <p:sp>
        <p:nvSpPr>
          <p:cNvPr id="12" name="Text 10"/>
          <p:cNvSpPr/>
          <p:nvPr/>
        </p:nvSpPr>
        <p:spPr>
          <a:xfrm>
            <a:off x="2915960" y="5058608"/>
            <a:ext cx="3307080" cy="302062"/>
          </a:xfrm>
          <a:prstGeom prst="rect">
            <a:avLst/>
          </a:prstGeom>
          <a:noFill/>
        </p:spPr>
        <p:txBody>
          <a:bodyPr wrap="none" rtlCol="0" anchor="t"/>
          <a:lstStyle/>
          <a:p>
            <a:pPr marL="0" indent="0">
              <a:lnSpc>
                <a:spcPts val="2380"/>
              </a:lnSpc>
              <a:buNone/>
            </a:pPr>
            <a:r>
              <a:rPr lang="en-US" sz="1905" kern="0" spc="-57" dirty="0">
                <a:solidFill>
                  <a:srgbClr val="FFFFFF"/>
                </a:solidFill>
                <a:latin typeface="Roboto Mono" pitchFamily="34" charset="0"/>
                <a:ea typeface="Roboto Mono" pitchFamily="34" charset="-122"/>
                <a:cs typeface="Roboto Mono" pitchFamily="34" charset="-120"/>
              </a:rPr>
              <a:t>Positive Societal Impact</a:t>
            </a:r>
            <a:endParaRPr lang="en-US" sz="1905" dirty="0"/>
          </a:p>
        </p:txBody>
      </p:sp>
      <p:sp>
        <p:nvSpPr>
          <p:cNvPr id="13" name="Text 11"/>
          <p:cNvSpPr/>
          <p:nvPr/>
        </p:nvSpPr>
        <p:spPr>
          <a:xfrm>
            <a:off x="2915960" y="5476637"/>
            <a:ext cx="4109204" cy="2030254"/>
          </a:xfrm>
          <a:prstGeom prst="rect">
            <a:avLst/>
          </a:prstGeom>
          <a:noFill/>
        </p:spPr>
        <p:txBody>
          <a:bodyPr wrap="square" rtlCol="0" anchor="t"/>
          <a:lstStyle/>
          <a:p>
            <a:pPr marL="0" indent="0">
              <a:lnSpc>
                <a:spcPts val="2285"/>
              </a:lnSpc>
              <a:buNone/>
            </a:pPr>
            <a:r>
              <a:rPr lang="en-US" sz="1525" kern="0" spc="-15" dirty="0">
                <a:solidFill>
                  <a:srgbClr val="E5E0DF"/>
                </a:solidFill>
                <a:latin typeface="Roboto" pitchFamily="34" charset="0"/>
                <a:ea typeface="Roboto" pitchFamily="34" charset="-122"/>
                <a:cs typeface="Roboto" pitchFamily="34" charset="-120"/>
              </a:rPr>
              <a:t>Gender equality has a transformative impact on cultural and societal development in Africa. When women have access to education, economic opportunities, and leadership roles, communities experience enhanced social stability, economic growth, and improved overall well-being.</a:t>
            </a:r>
            <a:endParaRPr lang="en-US" sz="1525" dirty="0"/>
          </a:p>
        </p:txBody>
      </p:sp>
      <p:sp>
        <p:nvSpPr>
          <p:cNvPr id="14" name="Shape 12"/>
          <p:cNvSpPr/>
          <p:nvPr/>
        </p:nvSpPr>
        <p:spPr>
          <a:xfrm>
            <a:off x="7411879" y="4865251"/>
            <a:ext cx="4495919" cy="2834997"/>
          </a:xfrm>
          <a:prstGeom prst="roundRect">
            <a:avLst>
              <a:gd name="adj" fmla="val 4093"/>
            </a:avLst>
          </a:prstGeom>
          <a:solidFill>
            <a:srgbClr val="0F0F0F"/>
          </a:solidFill>
        </p:spPr>
      </p:sp>
      <p:sp>
        <p:nvSpPr>
          <p:cNvPr id="15" name="Text 13"/>
          <p:cNvSpPr/>
          <p:nvPr/>
        </p:nvSpPr>
        <p:spPr>
          <a:xfrm>
            <a:off x="7605236" y="5058608"/>
            <a:ext cx="3444835" cy="302062"/>
          </a:xfrm>
          <a:prstGeom prst="rect">
            <a:avLst/>
          </a:prstGeom>
          <a:noFill/>
        </p:spPr>
        <p:txBody>
          <a:bodyPr wrap="none" rtlCol="0" anchor="t"/>
          <a:lstStyle/>
          <a:p>
            <a:pPr marL="0" indent="0">
              <a:lnSpc>
                <a:spcPts val="2380"/>
              </a:lnSpc>
              <a:buNone/>
            </a:pPr>
            <a:r>
              <a:rPr lang="en-US" sz="1905" kern="0" spc="-57" dirty="0">
                <a:solidFill>
                  <a:srgbClr val="FFFFFF"/>
                </a:solidFill>
                <a:latin typeface="Roboto Mono" pitchFamily="34" charset="0"/>
                <a:ea typeface="Roboto Mono" pitchFamily="34" charset="-122"/>
                <a:cs typeface="Roboto Mono" pitchFamily="34" charset="-120"/>
              </a:rPr>
              <a:t>The Role of African Women</a:t>
            </a:r>
            <a:endParaRPr lang="en-US" sz="1905" dirty="0"/>
          </a:p>
        </p:txBody>
      </p:sp>
      <p:sp>
        <p:nvSpPr>
          <p:cNvPr id="16" name="Text 14"/>
          <p:cNvSpPr/>
          <p:nvPr/>
        </p:nvSpPr>
        <p:spPr>
          <a:xfrm>
            <a:off x="7605236" y="5476637"/>
            <a:ext cx="4109204" cy="2030254"/>
          </a:xfrm>
          <a:prstGeom prst="rect">
            <a:avLst/>
          </a:prstGeom>
          <a:noFill/>
        </p:spPr>
        <p:txBody>
          <a:bodyPr wrap="square" rtlCol="0" anchor="t"/>
          <a:lstStyle/>
          <a:p>
            <a:pPr marL="0" indent="0">
              <a:lnSpc>
                <a:spcPts val="2285"/>
              </a:lnSpc>
              <a:buNone/>
            </a:pPr>
            <a:r>
              <a:rPr lang="en-US" sz="1525" kern="0" spc="-15" dirty="0">
                <a:solidFill>
                  <a:srgbClr val="E5E0DF"/>
                </a:solidFill>
                <a:latin typeface="Roboto" pitchFamily="34" charset="0"/>
                <a:ea typeface="Roboto" pitchFamily="34" charset="-122"/>
                <a:cs typeface="Roboto" pitchFamily="34" charset="-120"/>
              </a:rPr>
              <a:t>African women have been at the forefront of the fight for gender equality, using their voices and talents to advocate for their rights and challenge traditional norms. Their contributions to music, dance, and social movements have been instrumental in driving cultural and societal change.</a:t>
            </a:r>
            <a:endParaRPr lang="en-US" sz="15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29600"/>
          </a:xfrm>
          <a:prstGeom prst="rect">
            <a:avLst/>
          </a:prstGeom>
          <a:solidFill>
            <a:srgbClr val="212121"/>
          </a:solidFill>
        </p:spPr>
      </p:sp>
      <p:pic>
        <p:nvPicPr>
          <p:cNvPr id="4" name="Image 0" descr="preencoded.png"/>
          <p:cNvPicPr>
            <a:picLocks noChangeAspect="1"/>
          </p:cNvPicPr>
          <p:nvPr/>
        </p:nvPicPr>
        <p:blipFill>
          <a:blip r:embed="rId1"/>
          <a:stretch>
            <a:fillRect/>
          </a:stretch>
        </p:blipFill>
        <p:spPr>
          <a:xfrm>
            <a:off x="0" y="0"/>
            <a:ext cx="14630400" cy="2147173"/>
          </a:xfrm>
          <a:prstGeom prst="rect">
            <a:avLst/>
          </a:prstGeom>
        </p:spPr>
      </p:pic>
      <p:sp>
        <p:nvSpPr>
          <p:cNvPr id="5" name="Text 2"/>
          <p:cNvSpPr/>
          <p:nvPr/>
        </p:nvSpPr>
        <p:spPr>
          <a:xfrm>
            <a:off x="3235404" y="2619494"/>
            <a:ext cx="8159472" cy="1073468"/>
          </a:xfrm>
          <a:prstGeom prst="rect">
            <a:avLst/>
          </a:prstGeom>
          <a:noFill/>
        </p:spPr>
        <p:txBody>
          <a:bodyPr wrap="square" rtlCol="0" anchor="t"/>
          <a:lstStyle/>
          <a:p>
            <a:pPr marL="0" indent="0">
              <a:lnSpc>
                <a:spcPts val="4225"/>
              </a:lnSpc>
              <a:buNone/>
            </a:pPr>
            <a:r>
              <a:rPr lang="en-US" sz="3380" kern="0" spc="-101" dirty="0">
                <a:solidFill>
                  <a:srgbClr val="FFFFFF"/>
                </a:solidFill>
                <a:latin typeface="Roboto Mono" pitchFamily="34" charset="0"/>
                <a:ea typeface="Roboto Mono" pitchFamily="34" charset="-122"/>
                <a:cs typeface="Roboto Mono" pitchFamily="34" charset="-120"/>
              </a:rPr>
              <a:t>Music and Dance as Agents of Social Change</a:t>
            </a:r>
            <a:endParaRPr lang="en-US" sz="3380" dirty="0"/>
          </a:p>
        </p:txBody>
      </p:sp>
      <p:pic>
        <p:nvPicPr>
          <p:cNvPr id="6" name="Image 1" descr="preencoded.png"/>
          <p:cNvPicPr>
            <a:picLocks noChangeAspect="1"/>
          </p:cNvPicPr>
          <p:nvPr/>
        </p:nvPicPr>
        <p:blipFill>
          <a:blip r:embed="rId2"/>
          <a:stretch>
            <a:fillRect/>
          </a:stretch>
        </p:blipFill>
        <p:spPr>
          <a:xfrm>
            <a:off x="3235404" y="3950613"/>
            <a:ext cx="2719745" cy="687110"/>
          </a:xfrm>
          <a:prstGeom prst="rect">
            <a:avLst/>
          </a:prstGeom>
        </p:spPr>
      </p:pic>
      <p:sp>
        <p:nvSpPr>
          <p:cNvPr id="7" name="Text 3"/>
          <p:cNvSpPr/>
          <p:nvPr/>
        </p:nvSpPr>
        <p:spPr>
          <a:xfrm>
            <a:off x="3407093" y="4895374"/>
            <a:ext cx="2147173" cy="268248"/>
          </a:xfrm>
          <a:prstGeom prst="rect">
            <a:avLst/>
          </a:prstGeom>
          <a:noFill/>
        </p:spPr>
        <p:txBody>
          <a:bodyPr wrap="none" rtlCol="0" anchor="t"/>
          <a:lstStyle/>
          <a:p>
            <a:pPr marL="0" indent="0" algn="l">
              <a:lnSpc>
                <a:spcPts val="2115"/>
              </a:lnSpc>
              <a:buNone/>
            </a:pPr>
            <a:r>
              <a:rPr lang="en-US" sz="1690" kern="0" spc="-51" dirty="0">
                <a:solidFill>
                  <a:srgbClr val="FFFFFF"/>
                </a:solidFill>
                <a:latin typeface="Roboto Mono" pitchFamily="34" charset="0"/>
                <a:ea typeface="Roboto Mono" pitchFamily="34" charset="-122"/>
                <a:cs typeface="Roboto Mono" pitchFamily="34" charset="-120"/>
              </a:rPr>
              <a:t>Amplifying Voices</a:t>
            </a:r>
            <a:endParaRPr lang="en-US" sz="1690" dirty="0"/>
          </a:p>
        </p:txBody>
      </p:sp>
      <p:sp>
        <p:nvSpPr>
          <p:cNvPr id="8" name="Text 4"/>
          <p:cNvSpPr/>
          <p:nvPr/>
        </p:nvSpPr>
        <p:spPr>
          <a:xfrm>
            <a:off x="3407093" y="5266611"/>
            <a:ext cx="2376368" cy="2061210"/>
          </a:xfrm>
          <a:prstGeom prst="rect">
            <a:avLst/>
          </a:prstGeom>
          <a:noFill/>
        </p:spPr>
        <p:txBody>
          <a:bodyPr wrap="square" rtlCol="0" anchor="t"/>
          <a:lstStyle/>
          <a:p>
            <a:pPr marL="0" indent="0" algn="l">
              <a:lnSpc>
                <a:spcPts val="2030"/>
              </a:lnSpc>
              <a:buNone/>
            </a:pPr>
            <a:r>
              <a:rPr lang="en-US" sz="1600" kern="0" spc="-14" dirty="0">
                <a:solidFill>
                  <a:srgbClr val="E5E0DF"/>
                </a:solidFill>
                <a:latin typeface="Times New Roman" panose="02020603050405020304" charset="0"/>
                <a:ea typeface="Roboto" pitchFamily="34" charset="-122"/>
                <a:cs typeface="Times New Roman" panose="02020603050405020304" charset="0"/>
              </a:rPr>
              <a:t>Music and dance provide a powerful platform for African communities to amplify their voices, express their concerns, and advocate for social change. These art forms become powerful tools for mobilization and activism.</a:t>
            </a:r>
            <a:endParaRPr lang="en-US" sz="1600" dirty="0">
              <a:latin typeface="Times New Roman" panose="02020603050405020304" charset="0"/>
              <a:cs typeface="Times New Roman" panose="02020603050405020304" charset="0"/>
            </a:endParaRPr>
          </a:p>
        </p:txBody>
      </p:sp>
      <p:pic>
        <p:nvPicPr>
          <p:cNvPr id="9" name="Image 2" descr="preencoded.png"/>
          <p:cNvPicPr>
            <a:picLocks noChangeAspect="1"/>
          </p:cNvPicPr>
          <p:nvPr/>
        </p:nvPicPr>
        <p:blipFill>
          <a:blip r:embed="rId3"/>
          <a:stretch>
            <a:fillRect/>
          </a:stretch>
        </p:blipFill>
        <p:spPr>
          <a:xfrm>
            <a:off x="5955149" y="3950613"/>
            <a:ext cx="2719864" cy="687110"/>
          </a:xfrm>
          <a:prstGeom prst="rect">
            <a:avLst/>
          </a:prstGeom>
        </p:spPr>
      </p:pic>
      <p:sp>
        <p:nvSpPr>
          <p:cNvPr id="10" name="Text 5"/>
          <p:cNvSpPr/>
          <p:nvPr/>
        </p:nvSpPr>
        <p:spPr>
          <a:xfrm>
            <a:off x="6126837" y="4895374"/>
            <a:ext cx="2147173" cy="268248"/>
          </a:xfrm>
          <a:prstGeom prst="rect">
            <a:avLst/>
          </a:prstGeom>
          <a:noFill/>
        </p:spPr>
        <p:txBody>
          <a:bodyPr wrap="none" rtlCol="0" anchor="t"/>
          <a:lstStyle/>
          <a:p>
            <a:pPr marL="0" indent="0" algn="l">
              <a:lnSpc>
                <a:spcPts val="2115"/>
              </a:lnSpc>
              <a:buNone/>
            </a:pPr>
            <a:r>
              <a:rPr lang="en-US" sz="1690" kern="0" spc="-51" dirty="0">
                <a:solidFill>
                  <a:srgbClr val="FFFFFF"/>
                </a:solidFill>
                <a:latin typeface="Roboto Mono" pitchFamily="34" charset="0"/>
                <a:ea typeface="Roboto Mono" pitchFamily="34" charset="-122"/>
                <a:cs typeface="Roboto Mono" pitchFamily="34" charset="-120"/>
              </a:rPr>
              <a:t>Challenging Norms</a:t>
            </a:r>
            <a:endParaRPr lang="en-US" sz="1690" dirty="0"/>
          </a:p>
        </p:txBody>
      </p:sp>
      <p:sp>
        <p:nvSpPr>
          <p:cNvPr id="11" name="Text 6"/>
          <p:cNvSpPr/>
          <p:nvPr/>
        </p:nvSpPr>
        <p:spPr>
          <a:xfrm>
            <a:off x="6126837" y="5266611"/>
            <a:ext cx="2376487" cy="2318861"/>
          </a:xfrm>
          <a:prstGeom prst="rect">
            <a:avLst/>
          </a:prstGeom>
          <a:noFill/>
        </p:spPr>
        <p:txBody>
          <a:bodyPr wrap="square" rtlCol="0" anchor="t"/>
          <a:lstStyle/>
          <a:p>
            <a:pPr marL="0" indent="0" algn="l">
              <a:lnSpc>
                <a:spcPts val="2030"/>
              </a:lnSpc>
              <a:buNone/>
            </a:pPr>
            <a:r>
              <a:rPr lang="en-US" sz="1600" kern="0" spc="-14" dirty="0">
                <a:solidFill>
                  <a:srgbClr val="E5E0DF"/>
                </a:solidFill>
                <a:latin typeface="Times New Roman" panose="02020603050405020304" charset="0"/>
                <a:ea typeface="Roboto" pitchFamily="34" charset="-122"/>
                <a:cs typeface="Times New Roman" panose="02020603050405020304" charset="0"/>
              </a:rPr>
              <a:t>Through their creative expressions, African artists, particularly women, are challenging traditional gender roles and societal norms. Their performances become a means of disrupting the status quo and driving progress towards greater equality.</a:t>
            </a:r>
            <a:endParaRPr lang="en-US" sz="1600" dirty="0">
              <a:latin typeface="Times New Roman" panose="02020603050405020304" charset="0"/>
              <a:cs typeface="Times New Roman" panose="02020603050405020304" charset="0"/>
            </a:endParaRPr>
          </a:p>
        </p:txBody>
      </p:sp>
      <p:pic>
        <p:nvPicPr>
          <p:cNvPr id="12" name="Image 3" descr="preencoded.png"/>
          <p:cNvPicPr>
            <a:picLocks noChangeAspect="1"/>
          </p:cNvPicPr>
          <p:nvPr/>
        </p:nvPicPr>
        <p:blipFill>
          <a:blip r:embed="rId4"/>
          <a:stretch>
            <a:fillRect/>
          </a:stretch>
        </p:blipFill>
        <p:spPr>
          <a:xfrm>
            <a:off x="8675013" y="3950613"/>
            <a:ext cx="2719864" cy="687110"/>
          </a:xfrm>
          <a:prstGeom prst="rect">
            <a:avLst/>
          </a:prstGeom>
        </p:spPr>
      </p:pic>
      <p:sp>
        <p:nvSpPr>
          <p:cNvPr id="13" name="Text 7"/>
          <p:cNvSpPr/>
          <p:nvPr/>
        </p:nvSpPr>
        <p:spPr>
          <a:xfrm>
            <a:off x="8846701" y="4895374"/>
            <a:ext cx="2147173" cy="268248"/>
          </a:xfrm>
          <a:prstGeom prst="rect">
            <a:avLst/>
          </a:prstGeom>
          <a:noFill/>
        </p:spPr>
        <p:txBody>
          <a:bodyPr wrap="none" rtlCol="0" anchor="t"/>
          <a:lstStyle/>
          <a:p>
            <a:pPr marL="0" indent="0" algn="l">
              <a:lnSpc>
                <a:spcPts val="2115"/>
              </a:lnSpc>
              <a:buNone/>
            </a:pPr>
            <a:r>
              <a:rPr lang="en-US" sz="1690" kern="0" spc="-51" dirty="0">
                <a:solidFill>
                  <a:srgbClr val="FFFFFF"/>
                </a:solidFill>
                <a:latin typeface="Roboto Mono" pitchFamily="34" charset="0"/>
                <a:ea typeface="Roboto Mono" pitchFamily="34" charset="-122"/>
                <a:cs typeface="Roboto Mono" pitchFamily="34" charset="-120"/>
              </a:rPr>
              <a:t>Fostering Unity</a:t>
            </a:r>
            <a:endParaRPr lang="en-US" sz="1690" dirty="0"/>
          </a:p>
        </p:txBody>
      </p:sp>
      <p:sp>
        <p:nvSpPr>
          <p:cNvPr id="14" name="Text 8"/>
          <p:cNvSpPr/>
          <p:nvPr/>
        </p:nvSpPr>
        <p:spPr>
          <a:xfrm>
            <a:off x="8846701" y="5266611"/>
            <a:ext cx="2376487" cy="2061210"/>
          </a:xfrm>
          <a:prstGeom prst="rect">
            <a:avLst/>
          </a:prstGeom>
          <a:noFill/>
        </p:spPr>
        <p:txBody>
          <a:bodyPr wrap="square" rtlCol="0" anchor="t"/>
          <a:lstStyle/>
          <a:p>
            <a:pPr marL="0" indent="0" algn="l">
              <a:lnSpc>
                <a:spcPts val="2030"/>
              </a:lnSpc>
              <a:buNone/>
            </a:pPr>
            <a:r>
              <a:rPr lang="en-US" sz="1600" kern="0" spc="-14" dirty="0">
                <a:solidFill>
                  <a:srgbClr val="E5E0DF"/>
                </a:solidFill>
                <a:latin typeface="Times New Roman" panose="02020603050405020304" charset="0"/>
                <a:ea typeface="Roboto" pitchFamily="34" charset="-122"/>
                <a:cs typeface="Times New Roman" panose="02020603050405020304" charset="0"/>
              </a:rPr>
              <a:t>The collective experience of music and dance can bring communities together, fostering a sense of unity and solidarity. This unity can then be harnessed to collectively advocate for social, cultural, and political change.</a:t>
            </a:r>
            <a:endParaRPr lang="en-US" sz="1600" dirty="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30553"/>
          </a:xfrm>
          <a:prstGeom prst="rect">
            <a:avLst/>
          </a:prstGeom>
          <a:solidFill>
            <a:srgbClr val="212121"/>
          </a:solidFill>
        </p:spPr>
      </p:sp>
      <p:sp>
        <p:nvSpPr>
          <p:cNvPr id="4" name="Text 2"/>
          <p:cNvSpPr/>
          <p:nvPr/>
        </p:nvSpPr>
        <p:spPr>
          <a:xfrm>
            <a:off x="2485192" y="559237"/>
            <a:ext cx="9659898" cy="1270873"/>
          </a:xfrm>
          <a:prstGeom prst="rect">
            <a:avLst/>
          </a:prstGeom>
          <a:noFill/>
        </p:spPr>
        <p:txBody>
          <a:bodyPr wrap="square" rtlCol="0" anchor="t"/>
          <a:lstStyle/>
          <a:p>
            <a:pPr marL="0" indent="0">
              <a:lnSpc>
                <a:spcPts val="5005"/>
              </a:lnSpc>
              <a:buNone/>
            </a:pPr>
            <a:r>
              <a:rPr lang="en-US" sz="4005" kern="0" spc="-120" dirty="0">
                <a:solidFill>
                  <a:srgbClr val="FFFFFF"/>
                </a:solidFill>
                <a:latin typeface="Roboto Mono" pitchFamily="34" charset="0"/>
                <a:ea typeface="Roboto Mono" pitchFamily="34" charset="-122"/>
                <a:cs typeface="Roboto Mono" pitchFamily="34" charset="-120"/>
              </a:rPr>
              <a:t>The Intersectionality of African Music, Dance, and Gender</a:t>
            </a:r>
            <a:endParaRPr lang="en-US" sz="4005" dirty="0"/>
          </a:p>
        </p:txBody>
      </p:sp>
      <p:pic>
        <p:nvPicPr>
          <p:cNvPr id="5" name="Image 0" descr="preencoded.png"/>
          <p:cNvPicPr>
            <a:picLocks noChangeAspect="1"/>
          </p:cNvPicPr>
          <p:nvPr/>
        </p:nvPicPr>
        <p:blipFill>
          <a:blip r:embed="rId1"/>
          <a:stretch>
            <a:fillRect/>
          </a:stretch>
        </p:blipFill>
        <p:spPr>
          <a:xfrm>
            <a:off x="2485192" y="2236827"/>
            <a:ext cx="508397" cy="508397"/>
          </a:xfrm>
          <a:prstGeom prst="rect">
            <a:avLst/>
          </a:prstGeom>
        </p:spPr>
      </p:pic>
      <p:sp>
        <p:nvSpPr>
          <p:cNvPr id="6" name="Text 3"/>
          <p:cNvSpPr/>
          <p:nvPr/>
        </p:nvSpPr>
        <p:spPr>
          <a:xfrm>
            <a:off x="2485192" y="2948583"/>
            <a:ext cx="2186107" cy="635318"/>
          </a:xfrm>
          <a:prstGeom prst="rect">
            <a:avLst/>
          </a:prstGeom>
          <a:noFill/>
        </p:spPr>
        <p:txBody>
          <a:bodyPr wrap="square" rtlCol="0" anchor="t"/>
          <a:lstStyle/>
          <a:p>
            <a:pPr marL="0" indent="0" algn="l">
              <a:lnSpc>
                <a:spcPts val="2500"/>
              </a:lnSpc>
              <a:buNone/>
            </a:pPr>
            <a:r>
              <a:rPr lang="en-US" sz="2000" kern="0" spc="-60" dirty="0">
                <a:solidFill>
                  <a:srgbClr val="FFFFFF"/>
                </a:solidFill>
                <a:latin typeface="Roboto Mono" pitchFamily="34" charset="0"/>
                <a:ea typeface="Roboto Mono" pitchFamily="34" charset="-122"/>
                <a:cs typeface="Roboto Mono" pitchFamily="34" charset="-120"/>
              </a:rPr>
              <a:t>Musical Empowerment</a:t>
            </a:r>
            <a:endParaRPr lang="en-US" sz="2000" dirty="0"/>
          </a:p>
        </p:txBody>
      </p:sp>
      <p:sp>
        <p:nvSpPr>
          <p:cNvPr id="7" name="Text 4"/>
          <p:cNvSpPr/>
          <p:nvPr/>
        </p:nvSpPr>
        <p:spPr>
          <a:xfrm>
            <a:off x="2485192" y="3705820"/>
            <a:ext cx="2186107" cy="2745343"/>
          </a:xfrm>
          <a:prstGeom prst="rect">
            <a:avLst/>
          </a:prstGeom>
          <a:noFill/>
        </p:spPr>
        <p:txBody>
          <a:bodyPr wrap="square" rtlCol="0" anchor="t"/>
          <a:lstStyle/>
          <a:p>
            <a:pPr marL="0" indent="0" algn="l">
              <a:lnSpc>
                <a:spcPts val="2400"/>
              </a:lnSpc>
              <a:buNone/>
            </a:pPr>
            <a:r>
              <a:rPr lang="en-US" sz="1600" kern="0" spc="-16" dirty="0">
                <a:solidFill>
                  <a:srgbClr val="E5E0DF"/>
                </a:solidFill>
                <a:latin typeface="Roboto" pitchFamily="34" charset="0"/>
                <a:ea typeface="Roboto" pitchFamily="34" charset="-122"/>
                <a:cs typeface="Roboto" pitchFamily="34" charset="-120"/>
              </a:rPr>
              <a:t>African music has long been a medium for self-expression, particularly for women. Female artists have used their musical talents to challenge gender norms and advocate for their rights.</a:t>
            </a:r>
            <a:endParaRPr lang="en-US" sz="1600" dirty="0"/>
          </a:p>
        </p:txBody>
      </p:sp>
      <p:pic>
        <p:nvPicPr>
          <p:cNvPr id="8" name="Image 1" descr="preencoded.png"/>
          <p:cNvPicPr>
            <a:picLocks noChangeAspect="1"/>
          </p:cNvPicPr>
          <p:nvPr/>
        </p:nvPicPr>
        <p:blipFill>
          <a:blip r:embed="rId2"/>
          <a:stretch>
            <a:fillRect/>
          </a:stretch>
        </p:blipFill>
        <p:spPr>
          <a:xfrm>
            <a:off x="4976336" y="2236827"/>
            <a:ext cx="508397" cy="508397"/>
          </a:xfrm>
          <a:prstGeom prst="rect">
            <a:avLst/>
          </a:prstGeom>
        </p:spPr>
      </p:pic>
      <p:sp>
        <p:nvSpPr>
          <p:cNvPr id="9" name="Text 5"/>
          <p:cNvSpPr/>
          <p:nvPr/>
        </p:nvSpPr>
        <p:spPr>
          <a:xfrm>
            <a:off x="4976336" y="2948583"/>
            <a:ext cx="2186226" cy="635318"/>
          </a:xfrm>
          <a:prstGeom prst="rect">
            <a:avLst/>
          </a:prstGeom>
          <a:noFill/>
        </p:spPr>
        <p:txBody>
          <a:bodyPr wrap="square" rtlCol="0" anchor="t"/>
          <a:lstStyle/>
          <a:p>
            <a:pPr marL="0" indent="0" algn="l">
              <a:lnSpc>
                <a:spcPts val="2500"/>
              </a:lnSpc>
              <a:buNone/>
            </a:pPr>
            <a:r>
              <a:rPr lang="en-US" sz="2000" kern="0" spc="-60" dirty="0">
                <a:solidFill>
                  <a:srgbClr val="FFFFFF"/>
                </a:solidFill>
                <a:latin typeface="Roboto Mono" pitchFamily="34" charset="0"/>
                <a:ea typeface="Roboto Mono" pitchFamily="34" charset="-122"/>
                <a:cs typeface="Roboto Mono" pitchFamily="34" charset="-120"/>
              </a:rPr>
              <a:t>Embodying Change</a:t>
            </a:r>
            <a:endParaRPr lang="en-US" sz="2000" dirty="0"/>
          </a:p>
        </p:txBody>
      </p:sp>
      <p:sp>
        <p:nvSpPr>
          <p:cNvPr id="10" name="Text 6"/>
          <p:cNvSpPr/>
          <p:nvPr/>
        </p:nvSpPr>
        <p:spPr>
          <a:xfrm>
            <a:off x="4976336" y="3705820"/>
            <a:ext cx="2186226" cy="3355419"/>
          </a:xfrm>
          <a:prstGeom prst="rect">
            <a:avLst/>
          </a:prstGeom>
          <a:noFill/>
        </p:spPr>
        <p:txBody>
          <a:bodyPr wrap="square" rtlCol="0" anchor="t"/>
          <a:lstStyle/>
          <a:p>
            <a:pPr marL="0" indent="0" algn="l">
              <a:lnSpc>
                <a:spcPts val="2400"/>
              </a:lnSpc>
              <a:buNone/>
            </a:pPr>
            <a:r>
              <a:rPr lang="en-US" sz="1600" kern="0" spc="-16" dirty="0">
                <a:solidFill>
                  <a:srgbClr val="E5E0DF"/>
                </a:solidFill>
                <a:latin typeface="Roboto" pitchFamily="34" charset="0"/>
                <a:ea typeface="Roboto" pitchFamily="34" charset="-122"/>
                <a:cs typeface="Roboto" pitchFamily="34" charset="-120"/>
              </a:rPr>
              <a:t>Traditional African dances have become a means of embodying cultural values, social issues, and gender dynamics. Through their physical movements, dancers convey powerful messages of identity, resistance, and transformation.</a:t>
            </a:r>
            <a:endParaRPr lang="en-US" sz="1600" dirty="0"/>
          </a:p>
        </p:txBody>
      </p:sp>
      <p:pic>
        <p:nvPicPr>
          <p:cNvPr id="11" name="Image 2" descr="preencoded.png"/>
          <p:cNvPicPr>
            <a:picLocks noChangeAspect="1"/>
          </p:cNvPicPr>
          <p:nvPr/>
        </p:nvPicPr>
        <p:blipFill>
          <a:blip r:embed="rId3"/>
          <a:stretch>
            <a:fillRect/>
          </a:stretch>
        </p:blipFill>
        <p:spPr>
          <a:xfrm>
            <a:off x="7467600" y="2236827"/>
            <a:ext cx="508397" cy="508397"/>
          </a:xfrm>
          <a:prstGeom prst="rect">
            <a:avLst/>
          </a:prstGeom>
        </p:spPr>
      </p:pic>
      <p:sp>
        <p:nvSpPr>
          <p:cNvPr id="12" name="Text 7"/>
          <p:cNvSpPr/>
          <p:nvPr/>
        </p:nvSpPr>
        <p:spPr>
          <a:xfrm>
            <a:off x="7467600" y="2948583"/>
            <a:ext cx="2186226" cy="635318"/>
          </a:xfrm>
          <a:prstGeom prst="rect">
            <a:avLst/>
          </a:prstGeom>
          <a:noFill/>
        </p:spPr>
        <p:txBody>
          <a:bodyPr wrap="square" rtlCol="0" anchor="t"/>
          <a:lstStyle/>
          <a:p>
            <a:pPr marL="0" indent="0" algn="l">
              <a:lnSpc>
                <a:spcPts val="2500"/>
              </a:lnSpc>
              <a:buNone/>
            </a:pPr>
            <a:r>
              <a:rPr lang="en-US" sz="2000" kern="0" spc="-60" dirty="0">
                <a:solidFill>
                  <a:srgbClr val="FFFFFF"/>
                </a:solidFill>
                <a:latin typeface="Roboto Mono" pitchFamily="34" charset="0"/>
                <a:ea typeface="Roboto Mono" pitchFamily="34" charset="-122"/>
                <a:cs typeface="Roboto Mono" pitchFamily="34" charset="-120"/>
              </a:rPr>
              <a:t>Community Empowerment</a:t>
            </a:r>
            <a:endParaRPr lang="en-US" sz="2000" dirty="0"/>
          </a:p>
        </p:txBody>
      </p:sp>
      <p:sp>
        <p:nvSpPr>
          <p:cNvPr id="13" name="Text 8"/>
          <p:cNvSpPr/>
          <p:nvPr/>
        </p:nvSpPr>
        <p:spPr>
          <a:xfrm>
            <a:off x="7467600" y="3705820"/>
            <a:ext cx="2186226" cy="3660458"/>
          </a:xfrm>
          <a:prstGeom prst="rect">
            <a:avLst/>
          </a:prstGeom>
          <a:noFill/>
        </p:spPr>
        <p:txBody>
          <a:bodyPr wrap="square" rtlCol="0" anchor="t"/>
          <a:lstStyle/>
          <a:p>
            <a:pPr marL="0" indent="0" algn="l">
              <a:lnSpc>
                <a:spcPts val="2400"/>
              </a:lnSpc>
              <a:buNone/>
            </a:pPr>
            <a:r>
              <a:rPr lang="en-US" sz="1600" kern="0" spc="-16" dirty="0">
                <a:solidFill>
                  <a:srgbClr val="E5E0DF"/>
                </a:solidFill>
                <a:latin typeface="Roboto" pitchFamily="34" charset="0"/>
                <a:ea typeface="Roboto" pitchFamily="34" charset="-122"/>
                <a:cs typeface="Roboto" pitchFamily="34" charset="-120"/>
              </a:rPr>
              <a:t>Music and dance in African communities serve as catalysts for collective action, bringing people together to celebrate, mourn, and advocate for social and cultural change. This community-driven approach amplifies the voices of marginalized groups.</a:t>
            </a:r>
            <a:endParaRPr lang="en-US" sz="1600" dirty="0"/>
          </a:p>
        </p:txBody>
      </p:sp>
      <p:pic>
        <p:nvPicPr>
          <p:cNvPr id="14" name="Image 3" descr="preencoded.png"/>
          <p:cNvPicPr>
            <a:picLocks noChangeAspect="1"/>
          </p:cNvPicPr>
          <p:nvPr/>
        </p:nvPicPr>
        <p:blipFill>
          <a:blip r:embed="rId4"/>
          <a:stretch>
            <a:fillRect/>
          </a:stretch>
        </p:blipFill>
        <p:spPr>
          <a:xfrm>
            <a:off x="9958864" y="2236827"/>
            <a:ext cx="508397" cy="508397"/>
          </a:xfrm>
          <a:prstGeom prst="rect">
            <a:avLst/>
          </a:prstGeom>
        </p:spPr>
      </p:pic>
      <p:sp>
        <p:nvSpPr>
          <p:cNvPr id="15" name="Text 9"/>
          <p:cNvSpPr/>
          <p:nvPr/>
        </p:nvSpPr>
        <p:spPr>
          <a:xfrm>
            <a:off x="9958864" y="2948583"/>
            <a:ext cx="2186226" cy="635318"/>
          </a:xfrm>
          <a:prstGeom prst="rect">
            <a:avLst/>
          </a:prstGeom>
          <a:noFill/>
        </p:spPr>
        <p:txBody>
          <a:bodyPr wrap="square" rtlCol="0" anchor="t"/>
          <a:lstStyle/>
          <a:p>
            <a:pPr marL="0" indent="0" algn="l">
              <a:lnSpc>
                <a:spcPts val="2500"/>
              </a:lnSpc>
              <a:buNone/>
            </a:pPr>
            <a:r>
              <a:rPr lang="en-US" sz="2000" kern="0" spc="-60" dirty="0">
                <a:solidFill>
                  <a:srgbClr val="FFFFFF"/>
                </a:solidFill>
                <a:latin typeface="Roboto Mono" pitchFamily="34" charset="0"/>
                <a:ea typeface="Roboto Mono" pitchFamily="34" charset="-122"/>
                <a:cs typeface="Roboto Mono" pitchFamily="34" charset="-120"/>
              </a:rPr>
              <a:t>Advancing Equality</a:t>
            </a:r>
            <a:endParaRPr lang="en-US" sz="2000" dirty="0"/>
          </a:p>
        </p:txBody>
      </p:sp>
      <p:sp>
        <p:nvSpPr>
          <p:cNvPr id="16" name="Text 10"/>
          <p:cNvSpPr/>
          <p:nvPr/>
        </p:nvSpPr>
        <p:spPr>
          <a:xfrm>
            <a:off x="9958864" y="3705820"/>
            <a:ext cx="2186226" cy="3965496"/>
          </a:xfrm>
          <a:prstGeom prst="rect">
            <a:avLst/>
          </a:prstGeom>
          <a:noFill/>
        </p:spPr>
        <p:txBody>
          <a:bodyPr wrap="square" rtlCol="0" anchor="t"/>
          <a:lstStyle/>
          <a:p>
            <a:pPr marL="0" indent="0" algn="l">
              <a:lnSpc>
                <a:spcPts val="2400"/>
              </a:lnSpc>
              <a:buNone/>
            </a:pPr>
            <a:r>
              <a:rPr lang="en-US" sz="1600" kern="0" spc="-16" dirty="0">
                <a:solidFill>
                  <a:srgbClr val="E5E0DF"/>
                </a:solidFill>
                <a:latin typeface="Roboto" pitchFamily="34" charset="0"/>
                <a:ea typeface="Roboto" pitchFamily="34" charset="-122"/>
                <a:cs typeface="Roboto" pitchFamily="34" charset="-120"/>
              </a:rPr>
              <a:t>The intersectionality of African music, dance, and gender has been a driving force in the pursuit of greater equality and the empowerment of women and marginalized communities. These art forms have become powerful tools for social transformation.</a:t>
            </a:r>
            <a:endParaRPr lang="en-US" sz="1600" dirty="0"/>
          </a:p>
        </p:txBody>
      </p:sp>
      <p:pic>
        <p:nvPicPr>
          <p:cNvPr id="17" name="Image 4"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36387"/>
          </a:xfrm>
          <a:prstGeom prst="rect">
            <a:avLst/>
          </a:prstGeom>
          <a:solidFill>
            <a:srgbClr val="212121"/>
          </a:solidFill>
        </p:spPr>
      </p:sp>
      <p:sp>
        <p:nvSpPr>
          <p:cNvPr id="4" name="Text 2"/>
          <p:cNvSpPr/>
          <p:nvPr/>
        </p:nvSpPr>
        <p:spPr>
          <a:xfrm>
            <a:off x="2752011" y="528280"/>
            <a:ext cx="9126260" cy="1200626"/>
          </a:xfrm>
          <a:prstGeom prst="rect">
            <a:avLst/>
          </a:prstGeom>
          <a:noFill/>
        </p:spPr>
        <p:txBody>
          <a:bodyPr wrap="square" rtlCol="0" anchor="t"/>
          <a:lstStyle/>
          <a:p>
            <a:pPr marL="0" indent="0">
              <a:lnSpc>
                <a:spcPts val="4730"/>
              </a:lnSpc>
              <a:buNone/>
            </a:pPr>
            <a:r>
              <a:rPr lang="en-US" sz="3780" kern="0" spc="-113" dirty="0">
                <a:solidFill>
                  <a:srgbClr val="FFFFFF"/>
                </a:solidFill>
                <a:latin typeface="Roboto Mono" pitchFamily="34" charset="0"/>
                <a:ea typeface="Roboto Mono" pitchFamily="34" charset="-122"/>
                <a:cs typeface="Roboto Mono" pitchFamily="34" charset="-120"/>
              </a:rPr>
              <a:t>The Transformative Power of African Arts and Culture</a:t>
            </a:r>
            <a:endParaRPr lang="en-US" sz="3780" dirty="0"/>
          </a:p>
        </p:txBody>
      </p:sp>
      <p:sp>
        <p:nvSpPr>
          <p:cNvPr id="5" name="Shape 3"/>
          <p:cNvSpPr/>
          <p:nvPr/>
        </p:nvSpPr>
        <p:spPr>
          <a:xfrm>
            <a:off x="2752011" y="2113121"/>
            <a:ext cx="9126260" cy="1398746"/>
          </a:xfrm>
          <a:prstGeom prst="rect">
            <a:avLst/>
          </a:prstGeom>
          <a:solidFill>
            <a:srgbClr val="0F0F0F"/>
          </a:solidFill>
        </p:spPr>
      </p:sp>
      <p:sp>
        <p:nvSpPr>
          <p:cNvPr id="6" name="Text 4"/>
          <p:cNvSpPr/>
          <p:nvPr/>
        </p:nvSpPr>
        <p:spPr>
          <a:xfrm>
            <a:off x="2944178" y="2235994"/>
            <a:ext cx="4175165" cy="288250"/>
          </a:xfrm>
          <a:prstGeom prst="rect">
            <a:avLst/>
          </a:prstGeom>
          <a:noFill/>
        </p:spPr>
        <p:txBody>
          <a:bodyPr wrap="none" rtlCol="0" anchor="t"/>
          <a:lstStyle/>
          <a:p>
            <a:pPr marL="0" indent="0">
              <a:lnSpc>
                <a:spcPts val="2270"/>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Cultural Preservation</a:t>
            </a:r>
            <a:endParaRPr lang="en-US" sz="1600" dirty="0">
              <a:latin typeface="Times New Roman" panose="02020603050405020304" charset="0"/>
              <a:cs typeface="Times New Roman" panose="02020603050405020304" charset="0"/>
            </a:endParaRPr>
          </a:p>
        </p:txBody>
      </p:sp>
      <p:sp>
        <p:nvSpPr>
          <p:cNvPr id="7" name="Text 5"/>
          <p:cNvSpPr/>
          <p:nvPr/>
        </p:nvSpPr>
        <p:spPr>
          <a:xfrm>
            <a:off x="7511058" y="2235994"/>
            <a:ext cx="4175165" cy="1153001"/>
          </a:xfrm>
          <a:prstGeom prst="rect">
            <a:avLst/>
          </a:prstGeom>
          <a:noFill/>
        </p:spPr>
        <p:txBody>
          <a:bodyPr wrap="square" rtlCol="0" anchor="t"/>
          <a:lstStyle/>
          <a:p>
            <a:pPr marL="0" indent="0">
              <a:lnSpc>
                <a:spcPts val="2270"/>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Music and dance play a vital role in preserving the rich cultural heritage of African communities, serving as vessels for the transmission of values, customs, and collective memories.</a:t>
            </a:r>
            <a:endParaRPr lang="en-US" sz="1600" dirty="0">
              <a:latin typeface="Times New Roman" panose="02020603050405020304" charset="0"/>
              <a:cs typeface="Times New Roman" panose="02020603050405020304" charset="0"/>
            </a:endParaRPr>
          </a:p>
        </p:txBody>
      </p:sp>
      <p:sp>
        <p:nvSpPr>
          <p:cNvPr id="8" name="Text 6"/>
          <p:cNvSpPr/>
          <p:nvPr/>
        </p:nvSpPr>
        <p:spPr>
          <a:xfrm>
            <a:off x="2944178" y="3634740"/>
            <a:ext cx="4175165" cy="288250"/>
          </a:xfrm>
          <a:prstGeom prst="rect">
            <a:avLst/>
          </a:prstGeom>
          <a:noFill/>
        </p:spPr>
        <p:txBody>
          <a:bodyPr wrap="none" rtlCol="0" anchor="t"/>
          <a:lstStyle/>
          <a:p>
            <a:pPr marL="0" indent="0">
              <a:lnSpc>
                <a:spcPts val="2270"/>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Gender Empowerment</a:t>
            </a:r>
            <a:endParaRPr lang="en-US" sz="1600" dirty="0">
              <a:latin typeface="Times New Roman" panose="02020603050405020304" charset="0"/>
              <a:cs typeface="Times New Roman" panose="02020603050405020304" charset="0"/>
            </a:endParaRPr>
          </a:p>
        </p:txBody>
      </p:sp>
      <p:sp>
        <p:nvSpPr>
          <p:cNvPr id="9" name="Text 7"/>
          <p:cNvSpPr/>
          <p:nvPr/>
        </p:nvSpPr>
        <p:spPr>
          <a:xfrm>
            <a:off x="7511058" y="3634740"/>
            <a:ext cx="4175165" cy="1153001"/>
          </a:xfrm>
          <a:prstGeom prst="rect">
            <a:avLst/>
          </a:prstGeom>
          <a:noFill/>
        </p:spPr>
        <p:txBody>
          <a:bodyPr wrap="square" rtlCol="0" anchor="t"/>
          <a:lstStyle/>
          <a:p>
            <a:pPr marL="0" indent="0">
              <a:lnSpc>
                <a:spcPts val="2270"/>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African women have made significant contributions to the realms of music and dance, using these art forms to challenge gender norms, advocate for their rights, and drive social change.</a:t>
            </a:r>
            <a:endParaRPr lang="en-US" sz="1600" dirty="0">
              <a:latin typeface="Times New Roman" panose="02020603050405020304" charset="0"/>
              <a:cs typeface="Times New Roman" panose="02020603050405020304" charset="0"/>
            </a:endParaRPr>
          </a:p>
        </p:txBody>
      </p:sp>
      <p:sp>
        <p:nvSpPr>
          <p:cNvPr id="10" name="Shape 8"/>
          <p:cNvSpPr/>
          <p:nvPr/>
        </p:nvSpPr>
        <p:spPr>
          <a:xfrm>
            <a:off x="2752011" y="4910614"/>
            <a:ext cx="9126260" cy="1398746"/>
          </a:xfrm>
          <a:prstGeom prst="rect">
            <a:avLst/>
          </a:prstGeom>
          <a:solidFill>
            <a:srgbClr val="0F0F0F"/>
          </a:solidFill>
        </p:spPr>
      </p:sp>
      <p:sp>
        <p:nvSpPr>
          <p:cNvPr id="11" name="Text 9"/>
          <p:cNvSpPr/>
          <p:nvPr/>
        </p:nvSpPr>
        <p:spPr>
          <a:xfrm>
            <a:off x="2944178" y="5033486"/>
            <a:ext cx="4175165" cy="288250"/>
          </a:xfrm>
          <a:prstGeom prst="rect">
            <a:avLst/>
          </a:prstGeom>
          <a:noFill/>
        </p:spPr>
        <p:txBody>
          <a:bodyPr wrap="none" rtlCol="0" anchor="t"/>
          <a:lstStyle/>
          <a:p>
            <a:pPr marL="0" indent="0">
              <a:lnSpc>
                <a:spcPts val="2270"/>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Community Cohesion</a:t>
            </a:r>
            <a:endParaRPr lang="en-US" sz="1600" dirty="0">
              <a:latin typeface="Times New Roman" panose="02020603050405020304" charset="0"/>
              <a:cs typeface="Times New Roman" panose="02020603050405020304" charset="0"/>
            </a:endParaRPr>
          </a:p>
        </p:txBody>
      </p:sp>
      <p:sp>
        <p:nvSpPr>
          <p:cNvPr id="12" name="Text 10"/>
          <p:cNvSpPr/>
          <p:nvPr/>
        </p:nvSpPr>
        <p:spPr>
          <a:xfrm>
            <a:off x="7511058" y="5033486"/>
            <a:ext cx="4175165" cy="1153001"/>
          </a:xfrm>
          <a:prstGeom prst="rect">
            <a:avLst/>
          </a:prstGeom>
          <a:noFill/>
        </p:spPr>
        <p:txBody>
          <a:bodyPr wrap="square" rtlCol="0" anchor="t"/>
          <a:lstStyle/>
          <a:p>
            <a:pPr marL="0" indent="0">
              <a:lnSpc>
                <a:spcPts val="2270"/>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Music and dance bring African communities together, fostering a sense of unity, belonging, and collective expression that transcends individual differences.</a:t>
            </a:r>
            <a:endParaRPr lang="en-US" sz="1600" dirty="0">
              <a:latin typeface="Times New Roman" panose="02020603050405020304" charset="0"/>
              <a:cs typeface="Times New Roman" panose="02020603050405020304" charset="0"/>
            </a:endParaRPr>
          </a:p>
        </p:txBody>
      </p:sp>
      <p:sp>
        <p:nvSpPr>
          <p:cNvPr id="13" name="Text 11"/>
          <p:cNvSpPr/>
          <p:nvPr/>
        </p:nvSpPr>
        <p:spPr>
          <a:xfrm>
            <a:off x="2944178" y="6432233"/>
            <a:ext cx="4175165" cy="288250"/>
          </a:xfrm>
          <a:prstGeom prst="rect">
            <a:avLst/>
          </a:prstGeom>
          <a:noFill/>
        </p:spPr>
        <p:txBody>
          <a:bodyPr wrap="none" rtlCol="0" anchor="t"/>
          <a:lstStyle/>
          <a:p>
            <a:pPr marL="0" indent="0">
              <a:lnSpc>
                <a:spcPts val="2270"/>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Social Transformation</a:t>
            </a:r>
            <a:endParaRPr lang="en-US" sz="1600" dirty="0">
              <a:latin typeface="Times New Roman" panose="02020603050405020304" charset="0"/>
              <a:cs typeface="Times New Roman" panose="02020603050405020304" charset="0"/>
            </a:endParaRPr>
          </a:p>
        </p:txBody>
      </p:sp>
      <p:sp>
        <p:nvSpPr>
          <p:cNvPr id="14" name="Text 12"/>
          <p:cNvSpPr/>
          <p:nvPr/>
        </p:nvSpPr>
        <p:spPr>
          <a:xfrm>
            <a:off x="7511058" y="6432233"/>
            <a:ext cx="4175165" cy="1153001"/>
          </a:xfrm>
          <a:prstGeom prst="rect">
            <a:avLst/>
          </a:prstGeom>
          <a:noFill/>
        </p:spPr>
        <p:txBody>
          <a:bodyPr wrap="square" rtlCol="0" anchor="t"/>
          <a:lstStyle/>
          <a:p>
            <a:pPr marL="0" indent="0">
              <a:lnSpc>
                <a:spcPts val="2270"/>
              </a:lnSpc>
              <a:buNone/>
            </a:pPr>
            <a:r>
              <a:rPr lang="en-US" sz="1600" kern="0" spc="-15" dirty="0">
                <a:solidFill>
                  <a:srgbClr val="E5E0DF"/>
                </a:solidFill>
                <a:latin typeface="Times New Roman" panose="02020603050405020304" charset="0"/>
                <a:ea typeface="Roboto" pitchFamily="34" charset="-122"/>
                <a:cs typeface="Times New Roman" panose="02020603050405020304" charset="0"/>
              </a:rPr>
              <a:t>The intersectionality of African arts, culture, and gender has become a powerful force for social transformation, empowering marginalized groups and advocating for greater equality.</a:t>
            </a:r>
            <a:endParaRPr lang="en-US" sz="1600" dirty="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p:spPr>
      </p:sp>
      <p:sp>
        <p:nvSpPr>
          <p:cNvPr id="3" name="Shape 1"/>
          <p:cNvSpPr/>
          <p:nvPr/>
        </p:nvSpPr>
        <p:spPr>
          <a:xfrm>
            <a:off x="0" y="0"/>
            <a:ext cx="14630400" cy="8232458"/>
          </a:xfrm>
          <a:prstGeom prst="rect">
            <a:avLst/>
          </a:prstGeom>
          <a:solidFill>
            <a:srgbClr val="212121"/>
          </a:solidFill>
        </p:spPr>
      </p:sp>
      <p:sp>
        <p:nvSpPr>
          <p:cNvPr id="4" name="Text 2"/>
          <p:cNvSpPr/>
          <p:nvPr/>
        </p:nvSpPr>
        <p:spPr>
          <a:xfrm>
            <a:off x="2406134" y="568404"/>
            <a:ext cx="9818013" cy="1291828"/>
          </a:xfrm>
          <a:prstGeom prst="rect">
            <a:avLst/>
          </a:prstGeom>
          <a:noFill/>
        </p:spPr>
        <p:txBody>
          <a:bodyPr wrap="square" rtlCol="0" anchor="t"/>
          <a:lstStyle/>
          <a:p>
            <a:pPr marL="0" indent="0">
              <a:lnSpc>
                <a:spcPts val="5085"/>
              </a:lnSpc>
              <a:buNone/>
            </a:pPr>
            <a:r>
              <a:rPr lang="en-US" sz="4070" kern="0" spc="-122" dirty="0">
                <a:solidFill>
                  <a:srgbClr val="FFFFFF"/>
                </a:solidFill>
                <a:latin typeface="Roboto Mono" pitchFamily="34" charset="0"/>
                <a:ea typeface="Roboto Mono" pitchFamily="34" charset="-122"/>
                <a:cs typeface="Roboto Mono" pitchFamily="34" charset="-120"/>
              </a:rPr>
              <a:t>Celebrating the Richness of African Culture</a:t>
            </a:r>
            <a:endParaRPr lang="en-US" sz="4070" dirty="0"/>
          </a:p>
        </p:txBody>
      </p:sp>
      <p:pic>
        <p:nvPicPr>
          <p:cNvPr id="5" name="Image 0" descr="preencoded.png"/>
          <p:cNvPicPr>
            <a:picLocks noChangeAspect="1"/>
          </p:cNvPicPr>
          <p:nvPr/>
        </p:nvPicPr>
        <p:blipFill>
          <a:blip r:embed="rId1"/>
          <a:stretch>
            <a:fillRect/>
          </a:stretch>
        </p:blipFill>
        <p:spPr>
          <a:xfrm>
            <a:off x="2406134" y="2273618"/>
            <a:ext cx="3065978" cy="1894880"/>
          </a:xfrm>
          <a:prstGeom prst="rect">
            <a:avLst/>
          </a:prstGeom>
        </p:spPr>
      </p:pic>
      <p:sp>
        <p:nvSpPr>
          <p:cNvPr id="6" name="Text 3"/>
          <p:cNvSpPr/>
          <p:nvPr/>
        </p:nvSpPr>
        <p:spPr>
          <a:xfrm>
            <a:off x="2406134" y="4426863"/>
            <a:ext cx="2583656" cy="322898"/>
          </a:xfrm>
          <a:prstGeom prst="rect">
            <a:avLst/>
          </a:prstGeom>
          <a:noFill/>
        </p:spPr>
        <p:txBody>
          <a:bodyPr wrap="none" rtlCol="0" anchor="t"/>
          <a:lstStyle/>
          <a:p>
            <a:pPr marL="0" indent="0" algn="l">
              <a:lnSpc>
                <a:spcPts val="2545"/>
              </a:lnSpc>
              <a:buNone/>
            </a:pPr>
            <a:r>
              <a:rPr lang="en-US" sz="2035" kern="0" spc="-61" dirty="0">
                <a:solidFill>
                  <a:srgbClr val="FFFFFF"/>
                </a:solidFill>
                <a:latin typeface="Roboto Mono" pitchFamily="34" charset="0"/>
                <a:ea typeface="Roboto Mono" pitchFamily="34" charset="-122"/>
                <a:cs typeface="Roboto Mono" pitchFamily="34" charset="-120"/>
              </a:rPr>
              <a:t>Musical Diversity</a:t>
            </a:r>
            <a:endParaRPr lang="en-US" sz="2035" dirty="0"/>
          </a:p>
        </p:txBody>
      </p:sp>
      <p:sp>
        <p:nvSpPr>
          <p:cNvPr id="7" name="Text 4"/>
          <p:cNvSpPr/>
          <p:nvPr/>
        </p:nvSpPr>
        <p:spPr>
          <a:xfrm>
            <a:off x="2406134" y="4873704"/>
            <a:ext cx="3065978" cy="2480310"/>
          </a:xfrm>
          <a:prstGeom prst="rect">
            <a:avLst/>
          </a:prstGeom>
          <a:noFill/>
        </p:spPr>
        <p:txBody>
          <a:bodyPr wrap="square" rtlCol="0" anchor="t"/>
          <a:lstStyle/>
          <a:p>
            <a:pPr marL="0" indent="0" algn="l">
              <a:lnSpc>
                <a:spcPts val="2440"/>
              </a:lnSpc>
              <a:buNone/>
            </a:pPr>
            <a:r>
              <a:rPr lang="en-US" sz="1630" kern="0" spc="-16" dirty="0">
                <a:solidFill>
                  <a:srgbClr val="E5E0DF"/>
                </a:solidFill>
                <a:latin typeface="Roboto" pitchFamily="34" charset="0"/>
                <a:ea typeface="Roboto" pitchFamily="34" charset="-122"/>
                <a:cs typeface="Roboto" pitchFamily="34" charset="-120"/>
              </a:rPr>
              <a:t>The rich diversity of African music is a testament to the region's cultural wealth. From the rhythmic beats of drums to the soulful melodies of string instruments, African music reflects the unique histories, traditions, and identities of its people.</a:t>
            </a:r>
            <a:endParaRPr lang="en-US" sz="1630" dirty="0"/>
          </a:p>
        </p:txBody>
      </p:sp>
      <p:pic>
        <p:nvPicPr>
          <p:cNvPr id="8" name="Image 1" descr="preencoded.png"/>
          <p:cNvPicPr>
            <a:picLocks noChangeAspect="1"/>
          </p:cNvPicPr>
          <p:nvPr/>
        </p:nvPicPr>
        <p:blipFill>
          <a:blip r:embed="rId2"/>
          <a:stretch>
            <a:fillRect/>
          </a:stretch>
        </p:blipFill>
        <p:spPr>
          <a:xfrm>
            <a:off x="5782151" y="2273618"/>
            <a:ext cx="3065978" cy="1894880"/>
          </a:xfrm>
          <a:prstGeom prst="rect">
            <a:avLst/>
          </a:prstGeom>
        </p:spPr>
      </p:pic>
      <p:sp>
        <p:nvSpPr>
          <p:cNvPr id="9" name="Text 5"/>
          <p:cNvSpPr/>
          <p:nvPr/>
        </p:nvSpPr>
        <p:spPr>
          <a:xfrm>
            <a:off x="5782151" y="4426863"/>
            <a:ext cx="2583656" cy="322898"/>
          </a:xfrm>
          <a:prstGeom prst="rect">
            <a:avLst/>
          </a:prstGeom>
          <a:noFill/>
        </p:spPr>
        <p:txBody>
          <a:bodyPr wrap="none" rtlCol="0" anchor="t"/>
          <a:lstStyle/>
          <a:p>
            <a:pPr marL="0" indent="0" algn="l">
              <a:lnSpc>
                <a:spcPts val="2545"/>
              </a:lnSpc>
              <a:buNone/>
            </a:pPr>
            <a:r>
              <a:rPr lang="en-US" sz="2035" kern="0" spc="-61" dirty="0">
                <a:solidFill>
                  <a:srgbClr val="FFFFFF"/>
                </a:solidFill>
                <a:latin typeface="Roboto Mono" pitchFamily="34" charset="0"/>
                <a:ea typeface="Roboto Mono" pitchFamily="34" charset="-122"/>
                <a:cs typeface="Roboto Mono" pitchFamily="34" charset="-120"/>
              </a:rPr>
              <a:t>Expressive Dance</a:t>
            </a:r>
            <a:endParaRPr lang="en-US" sz="2035" dirty="0"/>
          </a:p>
        </p:txBody>
      </p:sp>
      <p:sp>
        <p:nvSpPr>
          <p:cNvPr id="10" name="Text 6"/>
          <p:cNvSpPr/>
          <p:nvPr/>
        </p:nvSpPr>
        <p:spPr>
          <a:xfrm>
            <a:off x="5782151" y="4873704"/>
            <a:ext cx="3065978" cy="2480310"/>
          </a:xfrm>
          <a:prstGeom prst="rect">
            <a:avLst/>
          </a:prstGeom>
          <a:noFill/>
        </p:spPr>
        <p:txBody>
          <a:bodyPr wrap="square" rtlCol="0" anchor="t"/>
          <a:lstStyle/>
          <a:p>
            <a:pPr marL="0" indent="0" algn="l">
              <a:lnSpc>
                <a:spcPts val="2440"/>
              </a:lnSpc>
              <a:buNone/>
            </a:pPr>
            <a:r>
              <a:rPr lang="en-US" sz="1630" kern="0" spc="-16" dirty="0">
                <a:solidFill>
                  <a:srgbClr val="E5E0DF"/>
                </a:solidFill>
                <a:latin typeface="Roboto" pitchFamily="34" charset="0"/>
                <a:ea typeface="Roboto" pitchFamily="34" charset="-122"/>
                <a:cs typeface="Roboto" pitchFamily="34" charset="-120"/>
              </a:rPr>
              <a:t>African dance is a powerful form of expression, conveying emotions, narratives, and cultural values through the language of the body. These dances are not merely performances but living embodiments of the community's spirit and heritage.</a:t>
            </a:r>
            <a:endParaRPr lang="en-US" sz="1630" dirty="0"/>
          </a:p>
        </p:txBody>
      </p:sp>
      <p:pic>
        <p:nvPicPr>
          <p:cNvPr id="11" name="Image 2" descr="preencoded.png"/>
          <p:cNvPicPr>
            <a:picLocks noChangeAspect="1"/>
          </p:cNvPicPr>
          <p:nvPr/>
        </p:nvPicPr>
        <p:blipFill>
          <a:blip r:embed="rId3"/>
          <a:stretch>
            <a:fillRect/>
          </a:stretch>
        </p:blipFill>
        <p:spPr>
          <a:xfrm>
            <a:off x="9158168" y="2273618"/>
            <a:ext cx="3065978" cy="1894880"/>
          </a:xfrm>
          <a:prstGeom prst="rect">
            <a:avLst/>
          </a:prstGeom>
        </p:spPr>
      </p:pic>
      <p:sp>
        <p:nvSpPr>
          <p:cNvPr id="12" name="Text 7"/>
          <p:cNvSpPr/>
          <p:nvPr/>
        </p:nvSpPr>
        <p:spPr>
          <a:xfrm>
            <a:off x="9158168" y="4426863"/>
            <a:ext cx="2944535" cy="322898"/>
          </a:xfrm>
          <a:prstGeom prst="rect">
            <a:avLst/>
          </a:prstGeom>
          <a:noFill/>
        </p:spPr>
        <p:txBody>
          <a:bodyPr wrap="none" rtlCol="0" anchor="t"/>
          <a:lstStyle/>
          <a:p>
            <a:pPr marL="0" indent="0" algn="l">
              <a:lnSpc>
                <a:spcPts val="2545"/>
              </a:lnSpc>
              <a:buNone/>
            </a:pPr>
            <a:r>
              <a:rPr lang="en-US" sz="2035" kern="0" spc="-61" dirty="0">
                <a:solidFill>
                  <a:srgbClr val="FFFFFF"/>
                </a:solidFill>
                <a:latin typeface="Roboto Mono" pitchFamily="34" charset="0"/>
                <a:ea typeface="Roboto Mono" pitchFamily="34" charset="-122"/>
                <a:cs typeface="Roboto Mono" pitchFamily="34" charset="-120"/>
              </a:rPr>
              <a:t>Embracing the Future</a:t>
            </a:r>
            <a:endParaRPr lang="en-US" sz="2035" dirty="0"/>
          </a:p>
        </p:txBody>
      </p:sp>
      <p:sp>
        <p:nvSpPr>
          <p:cNvPr id="13" name="Text 8"/>
          <p:cNvSpPr/>
          <p:nvPr/>
        </p:nvSpPr>
        <p:spPr>
          <a:xfrm>
            <a:off x="9158168" y="4873704"/>
            <a:ext cx="3065978" cy="2790349"/>
          </a:xfrm>
          <a:prstGeom prst="rect">
            <a:avLst/>
          </a:prstGeom>
          <a:noFill/>
        </p:spPr>
        <p:txBody>
          <a:bodyPr wrap="square" rtlCol="0" anchor="t"/>
          <a:lstStyle/>
          <a:p>
            <a:pPr marL="0" indent="0" algn="l">
              <a:lnSpc>
                <a:spcPts val="2440"/>
              </a:lnSpc>
              <a:buNone/>
            </a:pPr>
            <a:r>
              <a:rPr lang="en-US" sz="1630" kern="0" spc="-16" dirty="0">
                <a:solidFill>
                  <a:srgbClr val="E5E0DF"/>
                </a:solidFill>
                <a:latin typeface="Roboto" pitchFamily="34" charset="0"/>
                <a:ea typeface="Roboto" pitchFamily="34" charset="-122"/>
                <a:cs typeface="Roboto" pitchFamily="34" charset="-120"/>
              </a:rPr>
              <a:t>As African societies continue to evolve, the preservation and celebration of their rich cultural traditions, including music and dance, remain vital. These artistic expressions will continue to shape the identity, resilience, and aspirations of the African people, inspiring future generations.</a:t>
            </a:r>
            <a:endParaRPr lang="en-US" sz="16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9242</Words>
  <Application>WPS Presentation</Application>
  <PresentationFormat>On-screen Show (16:9)</PresentationFormat>
  <Paragraphs>160</Paragraphs>
  <Slides>10</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10</vt:i4>
      </vt:variant>
    </vt:vector>
  </HeadingPairs>
  <TitlesOfParts>
    <vt:vector size="27" baseType="lpstr">
      <vt:lpstr>Arial</vt:lpstr>
      <vt:lpstr>SimSun</vt:lpstr>
      <vt:lpstr>Wingdings</vt:lpstr>
      <vt:lpstr>Roboto Mono</vt:lpstr>
      <vt:lpstr>Segoe Print</vt:lpstr>
      <vt:lpstr>Roboto Mono</vt:lpstr>
      <vt:lpstr>Roboto Mono</vt:lpstr>
      <vt:lpstr>Roboto</vt:lpstr>
      <vt:lpstr>Roboto</vt:lpstr>
      <vt:lpstr>Roboto</vt:lpstr>
      <vt:lpstr>Calibri</vt:lpstr>
      <vt:lpstr>Times New Roman</vt:lpstr>
      <vt:lpstr>Microsoft YaHei</vt:lpstr>
      <vt:lpstr>Arial Unicode MS</vt:lpstr>
      <vt:lpstr>MingLiU-ExtB</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John</cp:lastModifiedBy>
  <cp:revision>2</cp:revision>
  <dcterms:created xsi:type="dcterms:W3CDTF">2024-06-06T09:21:00Z</dcterms:created>
  <dcterms:modified xsi:type="dcterms:W3CDTF">2024-06-06T09:43:35Z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01544FADE5554C139F197AAF3AB4BECD_12</vt:lpwstr>
  </property>
  <property fmtid="{D5CDD505-2E9C-101B-9397-08002B2CF9AE}" pid="3" name="KSOProductBuildVer">
    <vt:lpwstr>1033-12.2.0.16909</vt:lpwstr>
  </property>
</Properties>
</file>